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slides/slide25.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84" r:id="rId1"/>
  </p:sldMasterIdLst>
  <p:notesMasterIdLst>
    <p:notesMasterId r:id="rId61"/>
  </p:notesMasterIdLst>
  <p:handoutMasterIdLst>
    <p:handoutMasterId r:id="rId62"/>
  </p:handoutMasterIdLst>
  <p:sldIdLst>
    <p:sldId id="256" r:id="rId2"/>
    <p:sldId id="259" r:id="rId3"/>
    <p:sldId id="272" r:id="rId4"/>
    <p:sldId id="263" r:id="rId5"/>
    <p:sldId id="264" r:id="rId6"/>
    <p:sldId id="265" r:id="rId7"/>
    <p:sldId id="266" r:id="rId8"/>
    <p:sldId id="267" r:id="rId9"/>
    <p:sldId id="268" r:id="rId10"/>
    <p:sldId id="269" r:id="rId11"/>
    <p:sldId id="270" r:id="rId12"/>
    <p:sldId id="271" r:id="rId13"/>
    <p:sldId id="273" r:id="rId14"/>
    <p:sldId id="274" r:id="rId15"/>
    <p:sldId id="275" r:id="rId16"/>
    <p:sldId id="297" r:id="rId17"/>
    <p:sldId id="281" r:id="rId18"/>
    <p:sldId id="282" r:id="rId19"/>
    <p:sldId id="283" r:id="rId20"/>
    <p:sldId id="257" r:id="rId21"/>
    <p:sldId id="276" r:id="rId22"/>
    <p:sldId id="277" r:id="rId23"/>
    <p:sldId id="278" r:id="rId24"/>
    <p:sldId id="280" r:id="rId25"/>
    <p:sldId id="279" r:id="rId26"/>
    <p:sldId id="258"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9" r:id="rId41"/>
    <p:sldId id="300" r:id="rId42"/>
    <p:sldId id="301" r:id="rId43"/>
    <p:sldId id="302"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1pPr>
    <a:lvl2pPr marL="457200" algn="l" defTabSz="457200"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2pPr>
    <a:lvl3pPr marL="914400" algn="l" defTabSz="457200"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3pPr>
    <a:lvl4pPr marL="1371600" algn="l" defTabSz="457200"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4pPr>
    <a:lvl5pPr marL="1828800" algn="l" defTabSz="457200"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5pPr>
    <a:lvl6pPr marL="22860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6pPr>
    <a:lvl7pPr marL="27432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7pPr>
    <a:lvl8pPr marL="32004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8pPr>
    <a:lvl9pPr marL="36576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21" d="100"/>
          <a:sy n="121" d="100"/>
        </p:scale>
        <p:origin x="-133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presProps" Target="presProps.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handoutMaster" Target="handoutMasters/handoutMaster1.xml"/><Relationship Id="rId66"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viewProps" Target="viewProps.xml"/><Relationship Id="rId67" Type="http://schemas.openxmlformats.org/officeDocument/2006/relationships/tableStyles" Target="tableStyle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notesMaster" Target="notesMasters/notesMaster1.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A78637-5743-F245-B2C3-62366DE0C952}" type="datetimeFigureOut">
              <a:rPr lang="en-US" smtClean="0"/>
              <a:pPr/>
              <a:t>7/15/09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920F88-2F66-AF4F-91F3-80D7FB87315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05F1FA-23BE-DB40-8CAB-E1CAFD3E0405}" type="datetimeFigureOut">
              <a:rPr lang="en-US" smtClean="0"/>
              <a:pPr/>
              <a:t>7/15/09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2668AC-BC00-6B45-B2C8-C351337D64C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AADB14B9-11AC-7C45-88D3-FC93231C480A}" type="datetime1">
              <a:rPr lang="en-US"/>
              <a:pPr>
                <a:defRPr/>
              </a:pPr>
              <a:t>7/15/09</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A5079927-8667-6344-B7E1-73F86EF495F4}" type="slidenum">
              <a:rPr lang="en-US"/>
              <a:pPr>
                <a:defRPr/>
              </a:pPr>
              <a:t>‹#›</a:t>
            </a:fld>
            <a:endParaRPr lang="en-US" dirty="0"/>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0A7AA5-D0C6-DC46-B548-BF8FC8BE3DFC}" type="datetime1">
              <a:rPr lang="en-US"/>
              <a:pPr>
                <a:defRPr/>
              </a:pPr>
              <a:t>7/15/09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297B99-3776-9E4C-841D-B598B95D6FAD}" type="slidenum">
              <a:rPr lang="en-US"/>
              <a:pPr>
                <a:defRPr/>
              </a:pPr>
              <a:t>‹#›</a:t>
            </a:fld>
            <a:endParaRPr lang="en-US" dirty="0"/>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781800" y="274640"/>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A43C406B-0454-194C-B982-578044A175B0}" type="datetime1">
              <a:rPr lang="en-US"/>
              <a:pPr>
                <a:defRPr/>
              </a:pPr>
              <a:t>7/15/09</a:t>
            </a:fld>
            <a:endParaRPr lang="en-US" dirty="0"/>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B49A9FFE-2D1A-9D4E-9DFF-D0D188E47DF7}" type="slidenum">
              <a:rPr lang="en-US"/>
              <a:pPr>
                <a:defRPr/>
              </a:pPr>
              <a:t>‹#›</a:t>
            </a:fld>
            <a:endParaRPr lang="en-US" dirty="0"/>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313878-0081-C648-97ED-0AEA7AD25FB5}" type="datetime1">
              <a:rPr lang="en-US"/>
              <a:pPr>
                <a:defRPr/>
              </a:pPr>
              <a:t>7/15/09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38577C-0600-5F4A-9CF2-DA46BEB31381}" type="slidenum">
              <a:rPr lang="en-US"/>
              <a:pPr>
                <a:defRPr/>
              </a:pPr>
              <a:t>‹#›</a:t>
            </a:fld>
            <a:endParaRPr lang="en-US" dirty="0"/>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483E1010-2E28-A740-AA59-9651E6CFA628}" type="datetime1">
              <a:rPr lang="en-US"/>
              <a:pPr>
                <a:defRPr/>
              </a:pPr>
              <a:t>7/15/09</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E758A4C0-7AFC-9A46-93F1-9B265362465A}" type="slidenum">
              <a:rPr lang="en-US"/>
              <a:pPr>
                <a:defRPr/>
              </a:pPr>
              <a:t>‹#›</a:t>
            </a:fld>
            <a:endParaRPr lang="en-US" dirty="0"/>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8BB1DE-D163-1C4D-8178-C71DCE17F4B1}" type="datetime1">
              <a:rPr lang="en-US"/>
              <a:pPr>
                <a:defRPr/>
              </a:pPr>
              <a:t>7/15/09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2C35201-C4E5-2243-A642-91AC92BDD71A}" type="slidenum">
              <a:rPr lang="en-US"/>
              <a:pPr>
                <a:defRPr/>
              </a:pPr>
              <a:t>‹#›</a:t>
            </a:fld>
            <a:endParaRPr lang="en-US" dirty="0"/>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145853-98AE-B240-8147-F05FA9E57E1D}" type="datetime1">
              <a:rPr lang="en-US"/>
              <a:pPr>
                <a:defRPr/>
              </a:pPr>
              <a:t>7/15/09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761AF30-77B6-E04D-84B4-89510931DA6D}" type="slidenum">
              <a:rPr lang="en-US"/>
              <a:pPr>
                <a:defRPr/>
              </a:pPr>
              <a:t>‹#›</a:t>
            </a:fld>
            <a:endParaRPr lang="en-US" dirty="0"/>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512004-F43B-3040-8749-42765862E2F1}" type="datetime1">
              <a:rPr lang="en-US"/>
              <a:pPr>
                <a:defRPr/>
              </a:pPr>
              <a:t>7/15/09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4FF64BA-67AC-184E-9876-882AB5CE71AA}" type="slidenum">
              <a:rPr lang="en-US"/>
              <a:pPr>
                <a:defRPr/>
              </a:pPr>
              <a:t>‹#›</a:t>
            </a:fld>
            <a:endParaRPr lang="en-US" dirty="0"/>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D846A58-4883-4944-9AEA-64F9BADBCC32}" type="datetime1">
              <a:rPr lang="en-US"/>
              <a:pPr>
                <a:defRPr/>
              </a:pPr>
              <a:t>7/15/09</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386CE822-1987-C949-858F-0DD402F1D45D}" type="slidenum">
              <a:rPr lang="en-US"/>
              <a:pPr>
                <a:defRPr/>
              </a:pPr>
              <a:t>‹#›</a:t>
            </a:fld>
            <a:endParaRPr lang="en-US" dirty="0"/>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32A29973-806C-CE4F-B687-9D60AF8B2B44}" type="datetime1">
              <a:rPr lang="en-US"/>
              <a:pPr>
                <a:defRPr/>
              </a:pPr>
              <a:t>7/15/09</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B173A786-B22C-0E43-B434-FDB48606B09F}" type="slidenum">
              <a:rPr lang="en-US"/>
              <a:pPr>
                <a:defRPr/>
              </a:pPr>
              <a:t>‹#›</a:t>
            </a:fld>
            <a:endParaRPr lang="en-US" dirty="0"/>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6F62F157-B042-2A40-85A4-CB3856ADCD0D}" type="datetime1">
              <a:rPr lang="en-US"/>
              <a:pPr>
                <a:defRPr/>
              </a:pPr>
              <a:t>7/15/09</a:t>
            </a:fld>
            <a:endParaRPr lang="en-US" dirty="0"/>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dirty="0"/>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A81E3F29-FF23-424D-AFAC-4E8C505328B1}" type="slidenum">
              <a:rPr lang="en-US"/>
              <a:pPr>
                <a:defRPr/>
              </a:pPr>
              <a:t>‹#›</a:t>
            </a:fld>
            <a:endParaRPr lang="en-US" dirty="0"/>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smtClean="0">
                <a:solidFill>
                  <a:schemeClr val="tx1">
                    <a:tint val="95000"/>
                  </a:schemeClr>
                </a:solidFill>
                <a:latin typeface="+mn-lt"/>
                <a:ea typeface="+mn-ea"/>
                <a:cs typeface="+mn-cs"/>
              </a:defRPr>
            </a:lvl1pPr>
          </a:lstStyle>
          <a:p>
            <a:pPr>
              <a:defRPr/>
            </a:pPr>
            <a:fld id="{E894AD18-6512-8242-B684-F2F4BBF89DCB}" type="datetime1">
              <a:rPr lang="en-US"/>
              <a:pPr>
                <a:defRPr/>
              </a:pPr>
              <a:t>7/15/09</a:t>
            </a:fld>
            <a:endParaRPr lang="en-US" dirty="0"/>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smtClean="0">
                <a:solidFill>
                  <a:schemeClr val="tx1">
                    <a:tint val="95000"/>
                  </a:schemeClr>
                </a:solidFill>
                <a:latin typeface="+mn-lt"/>
                <a:ea typeface="+mn-ea"/>
                <a:cs typeface="+mn-cs"/>
              </a:defRPr>
            </a:lvl1pPr>
          </a:lstStyle>
          <a:p>
            <a:pPr>
              <a:defRPr/>
            </a:pPr>
            <a:fld id="{EE87645F-961C-B34F-92A7-1A8610FF228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07" r:id="rId1"/>
    <p:sldLayoutId id="2147483702" r:id="rId2"/>
    <p:sldLayoutId id="2147483708" r:id="rId3"/>
    <p:sldLayoutId id="2147483703" r:id="rId4"/>
    <p:sldLayoutId id="2147483704" r:id="rId5"/>
    <p:sldLayoutId id="2147483705" r:id="rId6"/>
    <p:sldLayoutId id="2147483709" r:id="rId7"/>
    <p:sldLayoutId id="2147483710" r:id="rId8"/>
    <p:sldLayoutId id="2147483711" r:id="rId9"/>
    <p:sldLayoutId id="2147483706" r:id="rId10"/>
    <p:sldLayoutId id="2147483712" r:id="rId11"/>
  </p:sldLayoutIdLst>
  <p:transition spd="med">
    <p:dissolve/>
  </p:transition>
  <p:txStyles>
    <p:titleStyle>
      <a:lvl1pPr algn="l" rtl="0" fontAlgn="base">
        <a:spcBef>
          <a:spcPct val="0"/>
        </a:spcBef>
        <a:spcAft>
          <a:spcPct val="0"/>
        </a:spcAft>
        <a:defRPr sz="4500" b="1" kern="1200">
          <a:solidFill>
            <a:srgbClr val="FFC800"/>
          </a:solidFill>
          <a:latin typeface="+mj-lt"/>
          <a:ea typeface="ＭＳ Ｐゴシック" pitchFamily="-112" charset="-128"/>
          <a:cs typeface="ＭＳ Ｐゴシック" pitchFamily="-112" charset="-128"/>
        </a:defRPr>
      </a:lvl1pPr>
      <a:lvl2pPr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2pPr>
      <a:lvl3pPr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3pPr>
      <a:lvl4pPr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4pPr>
      <a:lvl5pPr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5pPr>
      <a:lvl6pPr marL="457200"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6pPr>
      <a:lvl7pPr marL="914400"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7pPr>
      <a:lvl8pPr marL="1371600"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8pPr>
      <a:lvl9pPr marL="1828800" algn="l" rtl="0" fontAlgn="base">
        <a:spcBef>
          <a:spcPct val="0"/>
        </a:spcBef>
        <a:spcAft>
          <a:spcPct val="0"/>
        </a:spcAft>
        <a:defRPr sz="4500" b="1">
          <a:solidFill>
            <a:srgbClr val="FFC800"/>
          </a:solidFill>
          <a:latin typeface="Corbel" pitchFamily="-112" charset="0"/>
          <a:ea typeface="ＭＳ Ｐゴシック" pitchFamily="-112" charset="-128"/>
          <a:cs typeface="ＭＳ Ｐゴシック" pitchFamily="-112" charset="-128"/>
        </a:defRPr>
      </a:lvl9pPr>
    </p:titleStyle>
    <p:bodyStyle>
      <a:lvl1pPr marL="438150" indent="-319088" algn="l" rtl="0" fontAlgn="base">
        <a:spcBef>
          <a:spcPct val="0"/>
        </a:spcBef>
        <a:spcAft>
          <a:spcPct val="0"/>
        </a:spcAft>
        <a:buClr>
          <a:schemeClr val="accent1"/>
        </a:buClr>
        <a:buSzPct val="80000"/>
        <a:buFont typeface="Wingdings 2" pitchFamily="-112" charset="2"/>
        <a:buChar char=""/>
        <a:defRPr sz="3200" kern="1200">
          <a:solidFill>
            <a:schemeClr val="tx1"/>
          </a:solidFill>
          <a:latin typeface="+mn-lt"/>
          <a:ea typeface="ＭＳ Ｐゴシック" pitchFamily="-112" charset="-128"/>
          <a:cs typeface="ＭＳ Ｐゴシック" pitchFamily="-112" charset="-128"/>
        </a:defRPr>
      </a:lvl1pPr>
      <a:lvl2pPr marL="730250" indent="-273050" algn="l" rtl="0" fontAlgn="base">
        <a:spcBef>
          <a:spcPct val="20000"/>
        </a:spcBef>
        <a:spcAft>
          <a:spcPct val="0"/>
        </a:spcAft>
        <a:buClr>
          <a:schemeClr val="accent2"/>
        </a:buClr>
        <a:buSzPct val="90000"/>
        <a:buFont typeface="Wingdings" pitchFamily="-112" charset="2"/>
        <a:buChar char=""/>
        <a:defRPr sz="2800" kern="1200">
          <a:solidFill>
            <a:schemeClr val="tx1"/>
          </a:solidFill>
          <a:latin typeface="+mn-lt"/>
          <a:ea typeface="ＭＳ Ｐゴシック" pitchFamily="-112" charset="-128"/>
          <a:cs typeface="+mn-cs"/>
        </a:defRPr>
      </a:lvl2pPr>
      <a:lvl3pPr marL="995363" indent="-228600" algn="l" rtl="0" fontAlgn="base">
        <a:spcBef>
          <a:spcPct val="20000"/>
        </a:spcBef>
        <a:spcAft>
          <a:spcPct val="0"/>
        </a:spcAft>
        <a:buClr>
          <a:srgbClr val="E66C7D"/>
        </a:buClr>
        <a:buFont typeface="Arial" pitchFamily="-112" charset="0"/>
        <a:buChar char="▪"/>
        <a:defRPr sz="2400" kern="1200">
          <a:solidFill>
            <a:schemeClr val="tx1"/>
          </a:solidFill>
          <a:latin typeface="+mn-lt"/>
          <a:ea typeface="ＭＳ Ｐゴシック" pitchFamily="-112" charset="-128"/>
          <a:cs typeface="+mn-cs"/>
        </a:defRPr>
      </a:lvl3pPr>
      <a:lvl4pPr marL="1216025" indent="-182563" algn="l" rtl="0" fontAlgn="base">
        <a:spcBef>
          <a:spcPct val="20000"/>
        </a:spcBef>
        <a:spcAft>
          <a:spcPct val="0"/>
        </a:spcAft>
        <a:buClr>
          <a:srgbClr val="6BB76D"/>
        </a:buClr>
        <a:buFont typeface="Arial" pitchFamily="-112" charset="0"/>
        <a:buChar char="▪"/>
        <a:defRPr sz="2000" kern="1200">
          <a:solidFill>
            <a:schemeClr val="tx1"/>
          </a:solidFill>
          <a:latin typeface="+mn-lt"/>
          <a:ea typeface="ＭＳ Ｐゴシック" pitchFamily="-112" charset="-128"/>
          <a:cs typeface="+mn-cs"/>
        </a:defRPr>
      </a:lvl4pPr>
      <a:lvl5pPr marL="1425575" indent="-182563" algn="l" rtl="0" fontAlgn="base">
        <a:spcBef>
          <a:spcPct val="20000"/>
        </a:spcBef>
        <a:spcAft>
          <a:spcPct val="0"/>
        </a:spcAft>
        <a:buClr>
          <a:srgbClr val="E88651"/>
        </a:buClr>
        <a:buFont typeface="Wingdings 3" pitchFamily="-112" charset="2"/>
        <a:buChar char=""/>
        <a:defRPr lang="en-US" sz="2000" kern="1200">
          <a:solidFill>
            <a:schemeClr val="tx1"/>
          </a:solidFill>
          <a:latin typeface="+mn-lt"/>
          <a:ea typeface="ＭＳ Ｐゴシック" pitchFamily="-112"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4" Type="http://schemas.openxmlformats.org/officeDocument/2006/relationships/image" Target="../media/image5.jpeg"/><Relationship Id="rId5" Type="http://schemas.openxmlformats.org/officeDocument/2006/relationships/image" Target="../media/image6.jpeg"/><Relationship Id="rId7"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 Id="rId6"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4" Type="http://schemas.openxmlformats.org/officeDocument/2006/relationships/image" Target="../media/image5.jpeg"/><Relationship Id="rId5" Type="http://schemas.openxmlformats.org/officeDocument/2006/relationships/image" Target="../media/image6.jpeg"/><Relationship Id="rId7"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jpeg"/><Relationship Id="rId9" Type="http://schemas.openxmlformats.org/officeDocument/2006/relationships/image" Target="../media/image10.jpeg"/><Relationship Id="rId3" Type="http://schemas.openxmlformats.org/officeDocument/2006/relationships/image" Target="../media/image4.jpeg"/><Relationship Id="rId6"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4" Type="http://schemas.openxmlformats.org/officeDocument/2006/relationships/image" Target="../media/image5.jpeg"/><Relationship Id="rId10" Type="http://schemas.openxmlformats.org/officeDocument/2006/relationships/image" Target="../media/image11.jpeg"/><Relationship Id="rId5" Type="http://schemas.openxmlformats.org/officeDocument/2006/relationships/image" Target="../media/image6.jpeg"/><Relationship Id="rId7"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jpeg"/><Relationship Id="rId9" Type="http://schemas.openxmlformats.org/officeDocument/2006/relationships/image" Target="../media/image10.jpeg"/><Relationship Id="rId3" Type="http://schemas.openxmlformats.org/officeDocument/2006/relationships/image" Target="../media/image4.jpeg"/><Relationship Id="rId6"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3" Type="http://schemas.openxmlformats.org/officeDocument/2006/relationships/image" Target="../media/image3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3" Type="http://schemas.openxmlformats.org/officeDocument/2006/relationships/image" Target="../media/image3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3" Type="http://schemas.openxmlformats.org/officeDocument/2006/relationships/image" Target="../media/image3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3" Type="http://schemas.openxmlformats.org/officeDocument/2006/relationships/image" Target="../media/image3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3" Type="http://schemas.openxmlformats.org/officeDocument/2006/relationships/image" Target="../media/image4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3" Type="http://schemas.openxmlformats.org/officeDocument/2006/relationships/image" Target="../media/image4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3" Type="http://schemas.openxmlformats.org/officeDocument/2006/relationships/image" Target="../media/image4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3" Type="http://schemas.openxmlformats.org/officeDocument/2006/relationships/image" Target="../media/image4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3" Type="http://schemas.openxmlformats.org/officeDocument/2006/relationships/image" Target="../media/image4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3" Type="http://schemas.openxmlformats.org/officeDocument/2006/relationships/image" Target="../media/image5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3" Type="http://schemas.openxmlformats.org/officeDocument/2006/relationships/image" Target="../media/image5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3" Type="http://schemas.openxmlformats.org/officeDocument/2006/relationships/image" Target="../media/image3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3" Type="http://schemas.openxmlformats.org/officeDocument/2006/relationships/image" Target="../media/image5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3" Type="http://schemas.openxmlformats.org/officeDocument/2006/relationships/image" Target="../media/image5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3" Type="http://schemas.openxmlformats.org/officeDocument/2006/relationships/image" Target="../media/image6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 Id="rId5" Type="http://schemas.openxmlformats.org/officeDocument/2006/relationships/image" Target="../media/image6.jpeg"/></Relationships>
</file>

<file path=ppt/slides/_rels/slide8.xml.rels><?xml version="1.0" encoding="UTF-8" standalone="yes"?>
<Relationships xmlns="http://schemas.openxmlformats.org/package/2006/relationships"><Relationship Id="rId6" Type="http://schemas.openxmlformats.org/officeDocument/2006/relationships/image" Target="../media/image7.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 Id="rId5" Type="http://schemas.openxmlformats.org/officeDocument/2006/relationships/image" Target="../media/image6.jpeg"/></Relationships>
</file>

<file path=ppt/slides/_rels/slide9.xml.rels><?xml version="1.0" encoding="UTF-8" standalone="yes"?>
<Relationships xmlns="http://schemas.openxmlformats.org/package/2006/relationships"><Relationship Id="rId4" Type="http://schemas.openxmlformats.org/officeDocument/2006/relationships/image" Target="../media/image5.jpeg"/><Relationship Id="rId5" Type="http://schemas.openxmlformats.org/officeDocument/2006/relationships/image" Target="../media/image6.jpeg"/><Relationship Id="rId7"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 Id="rId6"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5975"/>
            <a:ext cx="8077200" cy="1673225"/>
          </a:xfrm>
        </p:spPr>
        <p:txBody>
          <a:bodyPr/>
          <a:lstStyle/>
          <a:p>
            <a:pPr fontAlgn="auto">
              <a:spcAft>
                <a:spcPts val="0"/>
              </a:spcAft>
              <a:defRPr/>
            </a:pPr>
            <a:endParaRPr lang="en-US" dirty="0">
              <a:solidFill>
                <a:schemeClr val="accent1">
                  <a:satMod val="150000"/>
                </a:schemeClr>
              </a:solidFill>
              <a:ea typeface="+mj-ea"/>
              <a:cs typeface="+mj-cs"/>
            </a:endParaRPr>
          </a:p>
        </p:txBody>
      </p:sp>
      <p:sp>
        <p:nvSpPr>
          <p:cNvPr id="13315" name="Subtitle 2"/>
          <p:cNvSpPr>
            <a:spLocks noGrp="1"/>
          </p:cNvSpPr>
          <p:nvPr>
            <p:ph type="subTitle" idx="1"/>
          </p:nvPr>
        </p:nvSpPr>
        <p:spPr>
          <a:xfrm>
            <a:off x="685800" y="1828800"/>
            <a:ext cx="8077200" cy="1500188"/>
          </a:xfrm>
        </p:spPr>
        <p:txBody>
          <a:bodyPr/>
          <a:lstStyle/>
          <a:p>
            <a:endParaRPr lang="en-US" dirty="0"/>
          </a:p>
        </p:txBody>
      </p:sp>
      <p:pic>
        <p:nvPicPr>
          <p:cNvPr id="13316" name="Picture 4" descr="Web Title Page.jpg"/>
          <p:cNvPicPr>
            <a:picLocks noChangeAspect="1"/>
          </p:cNvPicPr>
          <p:nvPr/>
        </p:nvPicPr>
        <p:blipFill>
          <a:blip r:embed="rId2"/>
          <a:srcRect/>
          <a:stretch>
            <a:fillRect/>
          </a:stretch>
        </p:blipFill>
        <p:spPr bwMode="auto">
          <a:xfrm>
            <a:off x="-192088" y="-25400"/>
            <a:ext cx="9564688" cy="68834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pic>
        <p:nvPicPr>
          <p:cNvPr id="6" name="Picture 5" descr="HPIM0023.JPG"/>
          <p:cNvPicPr>
            <a:picLocks noChangeAspect="1"/>
          </p:cNvPicPr>
          <p:nvPr/>
        </p:nvPicPr>
        <p:blipFill>
          <a:blip r:embed="rId5">
            <a:grayscl/>
          </a:blip>
          <a:stretch>
            <a:fillRect/>
          </a:stretch>
        </p:blipFill>
        <p:spPr>
          <a:xfrm>
            <a:off x="508000" y="2214978"/>
            <a:ext cx="2692400" cy="2019300"/>
          </a:xfrm>
          <a:prstGeom prst="rect">
            <a:avLst/>
          </a:prstGeom>
          <a:ln>
            <a:noFill/>
          </a:ln>
          <a:effectLst>
            <a:softEdge rad="112500"/>
          </a:effectLst>
        </p:spPr>
      </p:pic>
      <p:pic>
        <p:nvPicPr>
          <p:cNvPr id="7" name="Picture 6" descr="HPIM0023.JPG"/>
          <p:cNvPicPr>
            <a:picLocks noChangeAspect="1"/>
          </p:cNvPicPr>
          <p:nvPr/>
        </p:nvPicPr>
        <p:blipFill>
          <a:blip r:embed="rId6">
            <a:grayscl/>
          </a:blip>
          <a:stretch>
            <a:fillRect/>
          </a:stretch>
        </p:blipFill>
        <p:spPr>
          <a:xfrm>
            <a:off x="3200400" y="2220160"/>
            <a:ext cx="2692388" cy="2019291"/>
          </a:xfrm>
          <a:prstGeom prst="rect">
            <a:avLst/>
          </a:prstGeom>
          <a:ln>
            <a:noFill/>
          </a:ln>
          <a:effectLst>
            <a:softEdge rad="112500"/>
          </a:effectLst>
        </p:spPr>
      </p:pic>
      <p:pic>
        <p:nvPicPr>
          <p:cNvPr id="8" name="Picture 7" descr="HPIM0023.JPG"/>
          <p:cNvPicPr>
            <a:picLocks noChangeAspect="1"/>
          </p:cNvPicPr>
          <p:nvPr/>
        </p:nvPicPr>
        <p:blipFill>
          <a:blip r:embed="rId7">
            <a:grayscl/>
          </a:blip>
          <a:stretch>
            <a:fillRect/>
          </a:stretch>
        </p:blipFill>
        <p:spPr>
          <a:xfrm>
            <a:off x="5867400" y="2209800"/>
            <a:ext cx="2692400" cy="2019300"/>
          </a:xfrm>
          <a:prstGeom prst="rect">
            <a:avLst/>
          </a:prstGeom>
          <a:ln>
            <a:noFill/>
          </a:ln>
          <a:effectLst>
            <a:softEdge rad="112500"/>
          </a:effectLst>
        </p:spPr>
      </p:pic>
      <p:pic>
        <p:nvPicPr>
          <p:cNvPr id="9" name="Picture 8" descr="HPIM0023.JPG"/>
          <p:cNvPicPr>
            <a:picLocks noChangeAspect="1"/>
          </p:cNvPicPr>
          <p:nvPr/>
        </p:nvPicPr>
        <p:blipFill>
          <a:blip r:embed="rId8">
            <a:grayscl/>
          </a:blip>
          <a:stretch>
            <a:fillRect/>
          </a:stretch>
        </p:blipFill>
        <p:spPr>
          <a:xfrm>
            <a:off x="508000" y="4220059"/>
            <a:ext cx="2692400" cy="1794203"/>
          </a:xfrm>
          <a:prstGeom prst="rect">
            <a:avLst/>
          </a:prstGeom>
          <a:ln>
            <a:noFill/>
          </a:ln>
          <a:effectLst>
            <a:softEdge rad="112500"/>
          </a:effectLst>
        </p:spPr>
      </p:pic>
      <p:sp>
        <p:nvSpPr>
          <p:cNvPr id="22537"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Equipment Damage</a:t>
            </a:r>
          </a:p>
        </p:txBody>
      </p:sp>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pic>
        <p:nvPicPr>
          <p:cNvPr id="6" name="Picture 5" descr="HPIM0023.JPG"/>
          <p:cNvPicPr>
            <a:picLocks noChangeAspect="1"/>
          </p:cNvPicPr>
          <p:nvPr/>
        </p:nvPicPr>
        <p:blipFill>
          <a:blip r:embed="rId5">
            <a:grayscl/>
          </a:blip>
          <a:stretch>
            <a:fillRect/>
          </a:stretch>
        </p:blipFill>
        <p:spPr>
          <a:xfrm>
            <a:off x="508000" y="2214978"/>
            <a:ext cx="2692400" cy="2019300"/>
          </a:xfrm>
          <a:prstGeom prst="rect">
            <a:avLst/>
          </a:prstGeom>
          <a:ln>
            <a:noFill/>
          </a:ln>
          <a:effectLst>
            <a:softEdge rad="112500"/>
          </a:effectLst>
        </p:spPr>
      </p:pic>
      <p:pic>
        <p:nvPicPr>
          <p:cNvPr id="7" name="Picture 6" descr="HPIM0023.JPG"/>
          <p:cNvPicPr>
            <a:picLocks noChangeAspect="1"/>
          </p:cNvPicPr>
          <p:nvPr/>
        </p:nvPicPr>
        <p:blipFill>
          <a:blip r:embed="rId6">
            <a:grayscl/>
          </a:blip>
          <a:stretch>
            <a:fillRect/>
          </a:stretch>
        </p:blipFill>
        <p:spPr>
          <a:xfrm>
            <a:off x="3200400" y="2220160"/>
            <a:ext cx="2692388" cy="2019291"/>
          </a:xfrm>
          <a:prstGeom prst="rect">
            <a:avLst/>
          </a:prstGeom>
          <a:ln>
            <a:noFill/>
          </a:ln>
          <a:effectLst>
            <a:softEdge rad="112500"/>
          </a:effectLst>
        </p:spPr>
      </p:pic>
      <p:pic>
        <p:nvPicPr>
          <p:cNvPr id="8" name="Picture 7" descr="HPIM0023.JPG"/>
          <p:cNvPicPr>
            <a:picLocks noChangeAspect="1"/>
          </p:cNvPicPr>
          <p:nvPr/>
        </p:nvPicPr>
        <p:blipFill>
          <a:blip r:embed="rId7">
            <a:grayscl/>
          </a:blip>
          <a:stretch>
            <a:fillRect/>
          </a:stretch>
        </p:blipFill>
        <p:spPr>
          <a:xfrm>
            <a:off x="5867400" y="2209800"/>
            <a:ext cx="2692400" cy="2019300"/>
          </a:xfrm>
          <a:prstGeom prst="rect">
            <a:avLst/>
          </a:prstGeom>
          <a:ln>
            <a:noFill/>
          </a:ln>
          <a:effectLst>
            <a:softEdge rad="112500"/>
          </a:effectLst>
        </p:spPr>
      </p:pic>
      <p:pic>
        <p:nvPicPr>
          <p:cNvPr id="9" name="Picture 8" descr="HPIM0023.JPG"/>
          <p:cNvPicPr>
            <a:picLocks noChangeAspect="1"/>
          </p:cNvPicPr>
          <p:nvPr/>
        </p:nvPicPr>
        <p:blipFill>
          <a:blip r:embed="rId8">
            <a:grayscl/>
          </a:blip>
          <a:stretch>
            <a:fillRect/>
          </a:stretch>
        </p:blipFill>
        <p:spPr>
          <a:xfrm>
            <a:off x="508000" y="4220059"/>
            <a:ext cx="2692400" cy="1794203"/>
          </a:xfrm>
          <a:prstGeom prst="rect">
            <a:avLst/>
          </a:prstGeom>
          <a:ln>
            <a:noFill/>
          </a:ln>
          <a:effectLst>
            <a:softEdge rad="112500"/>
          </a:effectLst>
        </p:spPr>
      </p:pic>
      <p:pic>
        <p:nvPicPr>
          <p:cNvPr id="10" name="Picture 9" descr="HPIM0023.JPG"/>
          <p:cNvPicPr>
            <a:picLocks noChangeAspect="1"/>
          </p:cNvPicPr>
          <p:nvPr/>
        </p:nvPicPr>
        <p:blipFill>
          <a:blip r:embed="rId9">
            <a:grayscl/>
          </a:blip>
          <a:stretch>
            <a:fillRect/>
          </a:stretch>
        </p:blipFill>
        <p:spPr>
          <a:xfrm>
            <a:off x="3200400" y="4225240"/>
            <a:ext cx="2692388" cy="1794195"/>
          </a:xfrm>
          <a:prstGeom prst="rect">
            <a:avLst/>
          </a:prstGeom>
          <a:ln>
            <a:noFill/>
          </a:ln>
          <a:effectLst>
            <a:softEdge rad="112500"/>
          </a:effectLst>
        </p:spPr>
      </p:pic>
      <p:sp>
        <p:nvSpPr>
          <p:cNvPr id="23562"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Back and Knee Injuries</a:t>
            </a:r>
          </a:p>
        </p:txBody>
      </p:sp>
    </p:spTree>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pic>
        <p:nvPicPr>
          <p:cNvPr id="6" name="Picture 5" descr="HPIM0023.JPG"/>
          <p:cNvPicPr>
            <a:picLocks noChangeAspect="1"/>
          </p:cNvPicPr>
          <p:nvPr/>
        </p:nvPicPr>
        <p:blipFill>
          <a:blip r:embed="rId5">
            <a:grayscl/>
          </a:blip>
          <a:stretch>
            <a:fillRect/>
          </a:stretch>
        </p:blipFill>
        <p:spPr>
          <a:xfrm>
            <a:off x="508000" y="2214978"/>
            <a:ext cx="2692400" cy="2019300"/>
          </a:xfrm>
          <a:prstGeom prst="rect">
            <a:avLst/>
          </a:prstGeom>
          <a:ln>
            <a:noFill/>
          </a:ln>
          <a:effectLst>
            <a:softEdge rad="112500"/>
          </a:effectLst>
        </p:spPr>
      </p:pic>
      <p:pic>
        <p:nvPicPr>
          <p:cNvPr id="7" name="Picture 6" descr="HPIM0023.JPG"/>
          <p:cNvPicPr>
            <a:picLocks noChangeAspect="1"/>
          </p:cNvPicPr>
          <p:nvPr/>
        </p:nvPicPr>
        <p:blipFill>
          <a:blip r:embed="rId6">
            <a:grayscl/>
          </a:blip>
          <a:stretch>
            <a:fillRect/>
          </a:stretch>
        </p:blipFill>
        <p:spPr>
          <a:xfrm>
            <a:off x="3200400" y="2220160"/>
            <a:ext cx="2692388" cy="2019291"/>
          </a:xfrm>
          <a:prstGeom prst="rect">
            <a:avLst/>
          </a:prstGeom>
          <a:ln>
            <a:noFill/>
          </a:ln>
          <a:effectLst>
            <a:softEdge rad="112500"/>
          </a:effectLst>
        </p:spPr>
      </p:pic>
      <p:pic>
        <p:nvPicPr>
          <p:cNvPr id="8" name="Picture 7" descr="HPIM0023.JPG"/>
          <p:cNvPicPr>
            <a:picLocks noChangeAspect="1"/>
          </p:cNvPicPr>
          <p:nvPr/>
        </p:nvPicPr>
        <p:blipFill>
          <a:blip r:embed="rId7">
            <a:grayscl/>
          </a:blip>
          <a:stretch>
            <a:fillRect/>
          </a:stretch>
        </p:blipFill>
        <p:spPr>
          <a:xfrm>
            <a:off x="5867400" y="2209800"/>
            <a:ext cx="2692400" cy="2019300"/>
          </a:xfrm>
          <a:prstGeom prst="rect">
            <a:avLst/>
          </a:prstGeom>
          <a:ln>
            <a:noFill/>
          </a:ln>
          <a:effectLst>
            <a:softEdge rad="112500"/>
          </a:effectLst>
        </p:spPr>
      </p:pic>
      <p:pic>
        <p:nvPicPr>
          <p:cNvPr id="9" name="Picture 8" descr="HPIM0023.JPG"/>
          <p:cNvPicPr>
            <a:picLocks noChangeAspect="1"/>
          </p:cNvPicPr>
          <p:nvPr/>
        </p:nvPicPr>
        <p:blipFill>
          <a:blip r:embed="rId8">
            <a:grayscl/>
          </a:blip>
          <a:stretch>
            <a:fillRect/>
          </a:stretch>
        </p:blipFill>
        <p:spPr>
          <a:xfrm>
            <a:off x="508000" y="4220059"/>
            <a:ext cx="2692400" cy="1794203"/>
          </a:xfrm>
          <a:prstGeom prst="rect">
            <a:avLst/>
          </a:prstGeom>
          <a:ln>
            <a:noFill/>
          </a:ln>
          <a:effectLst>
            <a:softEdge rad="112500"/>
          </a:effectLst>
        </p:spPr>
      </p:pic>
      <p:pic>
        <p:nvPicPr>
          <p:cNvPr id="10" name="Picture 9" descr="HPIM0023.JPG"/>
          <p:cNvPicPr>
            <a:picLocks noChangeAspect="1"/>
          </p:cNvPicPr>
          <p:nvPr/>
        </p:nvPicPr>
        <p:blipFill>
          <a:blip r:embed="rId9">
            <a:grayscl/>
          </a:blip>
          <a:stretch>
            <a:fillRect/>
          </a:stretch>
        </p:blipFill>
        <p:spPr>
          <a:xfrm>
            <a:off x="3200400" y="4225240"/>
            <a:ext cx="2692388" cy="1794195"/>
          </a:xfrm>
          <a:prstGeom prst="rect">
            <a:avLst/>
          </a:prstGeom>
          <a:ln>
            <a:noFill/>
          </a:ln>
          <a:effectLst>
            <a:softEdge rad="112500"/>
          </a:effectLst>
        </p:spPr>
      </p:pic>
      <p:pic>
        <p:nvPicPr>
          <p:cNvPr id="11" name="Picture 10" descr="HPIM0023.JPG"/>
          <p:cNvPicPr>
            <a:picLocks noChangeAspect="1"/>
          </p:cNvPicPr>
          <p:nvPr/>
        </p:nvPicPr>
        <p:blipFill>
          <a:blip r:embed="rId10">
            <a:grayscl/>
          </a:blip>
          <a:stretch>
            <a:fillRect/>
          </a:stretch>
        </p:blipFill>
        <p:spPr>
          <a:xfrm>
            <a:off x="5867400" y="4214880"/>
            <a:ext cx="2692400" cy="1794203"/>
          </a:xfrm>
          <a:prstGeom prst="rect">
            <a:avLst/>
          </a:prstGeom>
          <a:ln>
            <a:noFill/>
          </a:ln>
          <a:effectLst>
            <a:softEdge rad="112500"/>
          </a:effectLst>
        </p:spPr>
      </p:pic>
      <p:sp>
        <p:nvSpPr>
          <p:cNvPr id="24587"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And worst case….DEATH.</a:t>
            </a:r>
          </a:p>
        </p:txBody>
      </p:sp>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304800" y="644525"/>
            <a:ext cx="8458200" cy="5908675"/>
          </a:xfrm>
          <a:prstGeom prst="rect">
            <a:avLst/>
          </a:prstGeom>
          <a:noFill/>
          <a:ln w="9525">
            <a:noFill/>
            <a:miter lim="800000"/>
            <a:headEnd/>
            <a:tailEnd/>
          </a:ln>
        </p:spPr>
        <p:txBody>
          <a:bodyPr>
            <a:prstTxWarp prst="textNoShape">
              <a:avLst/>
            </a:prstTxWarp>
            <a:spAutoFit/>
          </a:bodyPr>
          <a:lstStyle/>
          <a:p>
            <a:pPr algn="ctr">
              <a:spcAft>
                <a:spcPts val="1200"/>
              </a:spcAft>
            </a:pPr>
            <a:r>
              <a:rPr lang="en-US" sz="3200" b="1" dirty="0">
                <a:solidFill>
                  <a:schemeClr val="accent1"/>
                </a:solidFill>
                <a:latin typeface="Trebuchet MS" pitchFamily="-112" charset="0"/>
                <a:ea typeface="Trebuchet MS" pitchFamily="-112" charset="0"/>
                <a:cs typeface="Trebuchet MS" pitchFamily="-112" charset="0"/>
              </a:rPr>
              <a:t>Injuries can lead to increased costs due to:</a:t>
            </a:r>
          </a:p>
          <a:p>
            <a:pPr algn="ctr">
              <a:spcAft>
                <a:spcPts val="1200"/>
              </a:spcAft>
            </a:pPr>
            <a:r>
              <a:rPr lang="en-US" sz="2800" i="1" dirty="0">
                <a:latin typeface="Trebuchet MS" pitchFamily="-112" charset="0"/>
                <a:ea typeface="Trebuchet MS" pitchFamily="-112" charset="0"/>
                <a:cs typeface="Trebuchet MS" pitchFamily="-112" charset="0"/>
              </a:rPr>
              <a:t>Time Off</a:t>
            </a:r>
          </a:p>
          <a:p>
            <a:pPr algn="ctr">
              <a:spcAft>
                <a:spcPts val="1200"/>
              </a:spcAft>
            </a:pPr>
            <a:r>
              <a:rPr lang="en-US" sz="2800" i="1" dirty="0">
                <a:latin typeface="Trebuchet MS" pitchFamily="-112" charset="0"/>
                <a:ea typeface="Trebuchet MS" pitchFamily="-112" charset="0"/>
                <a:cs typeface="Trebuchet MS" pitchFamily="-112" charset="0"/>
              </a:rPr>
              <a:t>Overtime</a:t>
            </a:r>
          </a:p>
          <a:p>
            <a:pPr algn="ctr">
              <a:spcAft>
                <a:spcPts val="1200"/>
              </a:spcAft>
            </a:pPr>
            <a:r>
              <a:rPr lang="en-US" sz="2800" i="1" dirty="0">
                <a:latin typeface="Trebuchet MS" pitchFamily="-112" charset="0"/>
                <a:ea typeface="Trebuchet MS" pitchFamily="-112" charset="0"/>
                <a:cs typeface="Trebuchet MS" pitchFamily="-112" charset="0"/>
              </a:rPr>
              <a:t>Medical Bills</a:t>
            </a:r>
          </a:p>
          <a:p>
            <a:pPr algn="ctr">
              <a:spcAft>
                <a:spcPts val="1200"/>
              </a:spcAft>
            </a:pPr>
            <a:r>
              <a:rPr lang="en-US" sz="2800" i="1" dirty="0">
                <a:latin typeface="Trebuchet MS" pitchFamily="-112" charset="0"/>
                <a:ea typeface="Trebuchet MS" pitchFamily="-112" charset="0"/>
                <a:cs typeface="Trebuchet MS" pitchFamily="-112" charset="0"/>
              </a:rPr>
              <a:t>Legal Expenses</a:t>
            </a:r>
          </a:p>
          <a:p>
            <a:pPr algn="ctr">
              <a:spcAft>
                <a:spcPts val="1200"/>
              </a:spcAft>
            </a:pPr>
            <a:r>
              <a:rPr lang="en-US" sz="2800" i="1" dirty="0">
                <a:latin typeface="Trebuchet MS" pitchFamily="-112" charset="0"/>
                <a:ea typeface="Trebuchet MS" pitchFamily="-112" charset="0"/>
                <a:cs typeface="Trebuchet MS" pitchFamily="-112" charset="0"/>
              </a:rPr>
              <a:t>Long Term Disability</a:t>
            </a:r>
          </a:p>
          <a:p>
            <a:pPr algn="ctr">
              <a:spcAft>
                <a:spcPts val="1200"/>
              </a:spcAft>
            </a:pPr>
            <a:r>
              <a:rPr lang="en-US" sz="2800" i="1" dirty="0">
                <a:latin typeface="Trebuchet MS" pitchFamily="-112" charset="0"/>
                <a:ea typeface="Trebuchet MS" pitchFamily="-112" charset="0"/>
                <a:cs typeface="Trebuchet MS" pitchFamily="-112" charset="0"/>
              </a:rPr>
              <a:t>Unemployment </a:t>
            </a:r>
          </a:p>
          <a:p>
            <a:pPr algn="ctr">
              <a:spcAft>
                <a:spcPts val="1200"/>
              </a:spcAft>
            </a:pPr>
            <a:r>
              <a:rPr lang="en-US" sz="2800" i="1" dirty="0">
                <a:latin typeface="Trebuchet MS" pitchFamily="-112" charset="0"/>
                <a:ea typeface="Trebuchet MS" pitchFamily="-112" charset="0"/>
                <a:cs typeface="Trebuchet MS" pitchFamily="-112" charset="0"/>
              </a:rPr>
              <a:t>Insurance Expenses</a:t>
            </a:r>
          </a:p>
          <a:p>
            <a:pPr algn="ctr">
              <a:spcAft>
                <a:spcPts val="1200"/>
              </a:spcAft>
            </a:pPr>
            <a:r>
              <a:rPr lang="en-US" sz="2800" i="1" dirty="0">
                <a:latin typeface="Trebuchet MS" pitchFamily="-112" charset="0"/>
                <a:ea typeface="Trebuchet MS" pitchFamily="-112" charset="0"/>
                <a:cs typeface="Trebuchet MS" pitchFamily="-112" charset="0"/>
              </a:rPr>
              <a:t>Additional Staffing for Employee Replacement</a:t>
            </a:r>
          </a:p>
          <a:p>
            <a:pPr algn="ctr"/>
            <a:endParaRPr lang="en-US" sz="32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09800" y="2590800"/>
            <a:ext cx="5327650" cy="1200150"/>
          </a:xfrm>
          <a:prstGeom prst="rect">
            <a:avLst/>
          </a:prstGeom>
          <a:noFill/>
        </p:spPr>
        <p:txBody>
          <a:bodyPr wrap="none">
            <a:prstTxWarp prst="textNoShape">
              <a:avLst/>
            </a:prstTxWarp>
            <a:spAutoFit/>
          </a:bodyPr>
          <a:lstStyle/>
          <a:p>
            <a:pPr algn="ctr"/>
            <a:r>
              <a:rPr lang="en-US" sz="7200" dirty="0">
                <a:solidFill>
                  <a:schemeClr val="accent1"/>
                </a:solidFill>
                <a:latin typeface="RedFive" pitchFamily="-112" charset="0"/>
                <a:ea typeface="RedFive" pitchFamily="-112" charset="0"/>
                <a:cs typeface="RedFive" pitchFamily="-112" charset="0"/>
              </a:rPr>
              <a:t>Now!!!</a:t>
            </a:r>
          </a:p>
        </p:txBody>
      </p:sp>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Penguin New Logo.eps"/>
          <p:cNvPicPr>
            <a:picLocks noChangeAspect="1"/>
          </p:cNvPicPr>
          <p:nvPr/>
        </p:nvPicPr>
        <p:blipFill>
          <a:blip r:embed="rId2"/>
          <a:srcRect/>
          <a:stretch>
            <a:fillRect/>
          </a:stretch>
        </p:blipFill>
        <p:spPr bwMode="auto">
          <a:xfrm>
            <a:off x="2571750" y="2425700"/>
            <a:ext cx="4000500" cy="2006600"/>
          </a:xfrm>
          <a:prstGeom prst="rect">
            <a:avLst/>
          </a:prstGeom>
          <a:noFill/>
          <a:ln w="9525">
            <a:noFill/>
            <a:miter lim="800000"/>
            <a:headEnd/>
            <a:tailEnd/>
          </a:ln>
        </p:spPr>
      </p:pic>
      <p:sp>
        <p:nvSpPr>
          <p:cNvPr id="6" name="TextBox 5"/>
          <p:cNvSpPr txBox="1"/>
          <p:nvPr/>
        </p:nvSpPr>
        <p:spPr>
          <a:xfrm>
            <a:off x="1828800" y="2286000"/>
            <a:ext cx="990600" cy="461963"/>
          </a:xfrm>
          <a:prstGeom prst="rect">
            <a:avLst/>
          </a:prstGeom>
          <a:noFill/>
        </p:spPr>
        <p:txBody>
          <a:bodyPr>
            <a:prstTxWarp prst="textNoShape">
              <a:avLst/>
            </a:prstTxWarp>
            <a:spAutoFit/>
          </a:bodyPr>
          <a:lstStyle/>
          <a:p>
            <a:pPr algn="ctr"/>
            <a:r>
              <a:rPr lang="en-US" sz="2400" b="1" dirty="0">
                <a:latin typeface="Arial Black" pitchFamily="-112" charset="0"/>
                <a:ea typeface="Arial Black" pitchFamily="-112" charset="0"/>
                <a:cs typeface="Arial Black" pitchFamily="-112" charset="0"/>
              </a:rPr>
              <a:t>The</a:t>
            </a:r>
          </a:p>
        </p:txBody>
      </p:sp>
    </p:spTree>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1371600" y="3586163"/>
            <a:ext cx="6400800" cy="2586037"/>
          </a:xfrm>
          <a:prstGeom prst="rect">
            <a:avLst/>
          </a:prstGeom>
          <a:noFill/>
          <a:ln w="9525">
            <a:noFill/>
            <a:miter lim="800000"/>
            <a:headEnd/>
            <a:tailEnd/>
          </a:ln>
        </p:spPr>
        <p:txBody>
          <a:bodyPr>
            <a:prstTxWarp prst="textNoShape">
              <a:avLst/>
            </a:prstTxWarp>
            <a:spAutoFit/>
          </a:bodyPr>
          <a:lstStyle/>
          <a:p>
            <a:r>
              <a:rPr lang="en-US" i="1" dirty="0">
                <a:latin typeface="Times New Roman" pitchFamily="-112" charset="0"/>
                <a:ea typeface="Times New Roman" pitchFamily="-112" charset="0"/>
                <a:cs typeface="Times New Roman" pitchFamily="-112" charset="0"/>
              </a:rPr>
              <a:t>My name is Chris Smith and I am the inventor of the Penguin Ice Ladder. I am a member of the McHenry Township Fire Protection District in McHenry, Illinois. I have been with the department for 12 years and part of the dive team for 9 years. After becoming an ice </a:t>
            </a:r>
            <a:r>
              <a:rPr lang="en-US" i="1" dirty="0" smtClean="0">
                <a:latin typeface="Times New Roman" pitchFamily="-112" charset="0"/>
                <a:ea typeface="Times New Roman" pitchFamily="-112" charset="0"/>
                <a:cs typeface="Times New Roman" pitchFamily="-112" charset="0"/>
              </a:rPr>
              <a:t>diver, </a:t>
            </a:r>
            <a:r>
              <a:rPr lang="en-US" i="1" dirty="0">
                <a:latin typeface="Times New Roman" pitchFamily="-112" charset="0"/>
                <a:ea typeface="Times New Roman" pitchFamily="-112" charset="0"/>
                <a:cs typeface="Times New Roman" pitchFamily="-112" charset="0"/>
              </a:rPr>
              <a:t>I realized there was a flaw in the way we exited the water. I went to the drawing board and started developing a better way. The Penguin Ice Ladder.</a:t>
            </a:r>
          </a:p>
          <a:p>
            <a:endParaRPr lang="en-US" i="1" dirty="0">
              <a:latin typeface="Times New Roman" pitchFamily="-112" charset="0"/>
              <a:ea typeface="Times New Roman" pitchFamily="-112" charset="0"/>
              <a:cs typeface="Times New Roman" pitchFamily="-112" charset="0"/>
            </a:endParaRPr>
          </a:p>
          <a:p>
            <a:pPr algn="r"/>
            <a:r>
              <a:rPr lang="en-US" i="1" dirty="0">
                <a:latin typeface="Times New Roman" pitchFamily="-112" charset="0"/>
                <a:ea typeface="Times New Roman" pitchFamily="-112" charset="0"/>
                <a:cs typeface="Times New Roman" pitchFamily="-112" charset="0"/>
              </a:rPr>
              <a:t>Chris Smith</a:t>
            </a:r>
          </a:p>
        </p:txBody>
      </p:sp>
      <p:pic>
        <p:nvPicPr>
          <p:cNvPr id="6" name="Picture 5" descr="nw pic.jpg"/>
          <p:cNvPicPr>
            <a:picLocks noChangeAspect="1"/>
          </p:cNvPicPr>
          <p:nvPr/>
        </p:nvPicPr>
        <p:blipFill>
          <a:blip r:embed="rId2"/>
          <a:stretch>
            <a:fillRect/>
          </a:stretch>
        </p:blipFill>
        <p:spPr>
          <a:xfrm>
            <a:off x="2971800" y="1447800"/>
            <a:ext cx="2743200" cy="1908313"/>
          </a:xfrm>
          <a:prstGeom prst="rect">
            <a:avLst/>
          </a:prstGeom>
          <a:ln>
            <a:noFill/>
          </a:ln>
          <a:effectLst>
            <a:softEdge rad="112500"/>
          </a:effectLst>
        </p:spPr>
      </p:pic>
      <p:pic>
        <p:nvPicPr>
          <p:cNvPr id="28676" name="Picture 6" descr="Penguin Logo White Type.eps"/>
          <p:cNvPicPr>
            <a:picLocks noChangeAspect="1"/>
          </p:cNvPicPr>
          <p:nvPr/>
        </p:nvPicPr>
        <p:blipFill>
          <a:blip r:embed="rId3"/>
          <a:srcRect/>
          <a:stretch>
            <a:fillRect/>
          </a:stretch>
        </p:blipFill>
        <p:spPr bwMode="auto">
          <a:xfrm>
            <a:off x="368300" y="304800"/>
            <a:ext cx="2178050" cy="10922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1371600" y="3124200"/>
            <a:ext cx="6400800" cy="1570038"/>
          </a:xfrm>
          <a:prstGeom prst="rect">
            <a:avLst/>
          </a:prstGeom>
          <a:noFill/>
          <a:ln w="9525">
            <a:noFill/>
            <a:miter lim="800000"/>
            <a:headEnd/>
            <a:tailEnd/>
          </a:ln>
        </p:spPr>
        <p:txBody>
          <a:bodyPr>
            <a:prstTxWarp prst="textNoShape">
              <a:avLst/>
            </a:prstTxWarp>
            <a:spAutoFit/>
          </a:bodyPr>
          <a:lstStyle/>
          <a:p>
            <a:r>
              <a:rPr lang="en-US" sz="2400" dirty="0">
                <a:latin typeface="Trebuchet MS" pitchFamily="-112" charset="0"/>
                <a:ea typeface="Trebuchet MS" pitchFamily="-112" charset="0"/>
                <a:cs typeface="Trebuchet MS" pitchFamily="-112" charset="0"/>
              </a:rPr>
              <a:t>The Penguin Ice Ladder is revolutionizing the way dive operations are conducted. It keeps divers and support team/staff safe and healthy.</a:t>
            </a:r>
          </a:p>
        </p:txBody>
      </p:sp>
      <p:pic>
        <p:nvPicPr>
          <p:cNvPr id="29699" name="Picture 2" descr="Penguin New Logo.eps"/>
          <p:cNvPicPr>
            <a:picLocks noChangeAspect="1"/>
          </p:cNvPicPr>
          <p:nvPr/>
        </p:nvPicPr>
        <p:blipFill>
          <a:blip r:embed="rId2"/>
          <a:srcRect/>
          <a:stretch>
            <a:fillRect/>
          </a:stretch>
        </p:blipFill>
        <p:spPr bwMode="auto">
          <a:xfrm>
            <a:off x="2571750" y="457200"/>
            <a:ext cx="4000500" cy="20066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1219200" y="3124200"/>
            <a:ext cx="6705600" cy="3232150"/>
          </a:xfrm>
          <a:prstGeom prst="rect">
            <a:avLst/>
          </a:prstGeom>
          <a:noFill/>
          <a:ln w="9525">
            <a:noFill/>
            <a:miter lim="800000"/>
            <a:headEnd/>
            <a:tailEnd/>
          </a:ln>
        </p:spPr>
        <p:txBody>
          <a:bodyPr>
            <a:prstTxWarp prst="textNoShape">
              <a:avLst/>
            </a:prstTxWarp>
            <a:spAutoFit/>
          </a:bodyPr>
          <a:lstStyle/>
          <a:p>
            <a:pPr>
              <a:spcAft>
                <a:spcPts val="1800"/>
              </a:spcAft>
            </a:pPr>
            <a:r>
              <a:rPr lang="en-US" sz="2400" dirty="0">
                <a:latin typeface="Trebuchet MS" pitchFamily="-112" charset="0"/>
                <a:ea typeface="Trebuchet MS" pitchFamily="-112" charset="0"/>
                <a:cs typeface="Trebuchet MS" pitchFamily="-112" charset="0"/>
              </a:rPr>
              <a:t>Reviews and articles on the Penguin Ice Ladder can be seen in these popular publications.</a:t>
            </a:r>
            <a:endParaRPr lang="en-US" sz="2400" i="1" dirty="0">
              <a:solidFill>
                <a:schemeClr val="accent1"/>
              </a:solidFill>
              <a:latin typeface="Trebuchet MS" pitchFamily="-112" charset="0"/>
              <a:ea typeface="Trebuchet MS" pitchFamily="-112" charset="0"/>
              <a:cs typeface="Trebuchet MS" pitchFamily="-112" charset="0"/>
            </a:endParaRPr>
          </a:p>
          <a:p>
            <a:pPr algn="ctr">
              <a:spcAft>
                <a:spcPts val="1800"/>
              </a:spcAft>
            </a:pPr>
            <a:r>
              <a:rPr lang="en-US" sz="2400" i="1" dirty="0">
                <a:solidFill>
                  <a:schemeClr val="accent1"/>
                </a:solidFill>
                <a:latin typeface="Trebuchet MS" pitchFamily="-112" charset="0"/>
                <a:ea typeface="Trebuchet MS" pitchFamily="-112" charset="0"/>
                <a:cs typeface="Trebuchet MS" pitchFamily="-112" charset="0"/>
              </a:rPr>
              <a:t>Fire Rescue Magazine</a:t>
            </a:r>
          </a:p>
          <a:p>
            <a:pPr algn="ctr">
              <a:spcAft>
                <a:spcPts val="1800"/>
              </a:spcAft>
            </a:pPr>
            <a:r>
              <a:rPr lang="en-US" sz="2400" i="1" dirty="0">
                <a:solidFill>
                  <a:schemeClr val="accent1"/>
                </a:solidFill>
                <a:latin typeface="Trebuchet MS" pitchFamily="-112" charset="0"/>
                <a:ea typeface="Trebuchet MS" pitchFamily="-112" charset="0"/>
                <a:cs typeface="Trebuchet MS" pitchFamily="-112" charset="0"/>
              </a:rPr>
              <a:t>Fire Engineering Magazine</a:t>
            </a:r>
          </a:p>
          <a:p>
            <a:pPr algn="ctr">
              <a:spcAft>
                <a:spcPts val="1800"/>
              </a:spcAft>
            </a:pPr>
            <a:r>
              <a:rPr lang="en-US" sz="2400" i="1" dirty="0">
                <a:solidFill>
                  <a:schemeClr val="accent1"/>
                </a:solidFill>
                <a:latin typeface="Trebuchet MS" pitchFamily="-112" charset="0"/>
                <a:ea typeface="Trebuchet MS" pitchFamily="-112" charset="0"/>
                <a:cs typeface="Trebuchet MS" pitchFamily="-112" charset="0"/>
              </a:rPr>
              <a:t>Fire Chief Magazine</a:t>
            </a:r>
          </a:p>
          <a:p>
            <a:pPr algn="ctr">
              <a:spcAft>
                <a:spcPts val="1800"/>
              </a:spcAft>
            </a:pPr>
            <a:r>
              <a:rPr lang="en-US" sz="2400" i="1" dirty="0">
                <a:solidFill>
                  <a:schemeClr val="accent1"/>
                </a:solidFill>
                <a:latin typeface="Trebuchet MS" pitchFamily="-112" charset="0"/>
                <a:ea typeface="Trebuchet MS" pitchFamily="-112" charset="0"/>
                <a:cs typeface="Trebuchet MS" pitchFamily="-112" charset="0"/>
              </a:rPr>
              <a:t>Technical Rescue Magazine</a:t>
            </a:r>
          </a:p>
        </p:txBody>
      </p:sp>
      <p:pic>
        <p:nvPicPr>
          <p:cNvPr id="30723" name="Picture 2" descr="Penguin New Logo.eps"/>
          <p:cNvPicPr>
            <a:picLocks noChangeAspect="1"/>
          </p:cNvPicPr>
          <p:nvPr/>
        </p:nvPicPr>
        <p:blipFill>
          <a:blip r:embed="rId2"/>
          <a:srcRect/>
          <a:stretch>
            <a:fillRect/>
          </a:stretch>
        </p:blipFill>
        <p:spPr bwMode="auto">
          <a:xfrm>
            <a:off x="2571750" y="457200"/>
            <a:ext cx="4000500" cy="20066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Low Cost of Ownership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1773936"/>
            <a:ext cx="2283362" cy="3044483"/>
          </a:xfrm>
          <a:effectLst>
            <a:softEdge rad="112500"/>
          </a:effectLst>
        </p:spPr>
      </p:pic>
      <p:sp>
        <p:nvSpPr>
          <p:cNvPr id="31748" name="Content Placeholder 27"/>
          <p:cNvSpPr>
            <a:spLocks noGrp="1"/>
          </p:cNvSpPr>
          <p:nvPr>
            <p:ph sz="half" idx="2"/>
          </p:nvPr>
        </p:nvSpPr>
        <p:spPr>
          <a:xfrm>
            <a:off x="2979738" y="2362200"/>
            <a:ext cx="5707062" cy="1676400"/>
          </a:xfrm>
        </p:spPr>
        <p:txBody>
          <a:bodyPr/>
          <a:lstStyle/>
          <a:p>
            <a:r>
              <a:rPr lang="en-US" dirty="0" smtClean="0"/>
              <a:t>Over the life of the Penguin Ice Ladder, the cost is pennies per day.</a:t>
            </a:r>
          </a:p>
          <a:p>
            <a:endParaRPr lang="en-US" dirty="0" smtClean="0"/>
          </a:p>
        </p:txBody>
      </p:sp>
      <p:pic>
        <p:nvPicPr>
          <p:cNvPr id="5" name="Picture 4" descr="Good Disassembled No Background.jpg"/>
          <p:cNvPicPr>
            <a:picLocks noChangeAspect="1"/>
          </p:cNvPicPr>
          <p:nvPr/>
        </p:nvPicPr>
        <p:blipFill>
          <a:blip r:embed="rId3"/>
          <a:stretch>
            <a:fillRect/>
          </a:stretch>
        </p:blipFill>
        <p:spPr>
          <a:xfrm>
            <a:off x="2057400" y="4191000"/>
            <a:ext cx="2942336" cy="2206752"/>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Box 16"/>
          <p:cNvSpPr txBox="1">
            <a:spLocks noChangeArrowheads="1"/>
          </p:cNvSpPr>
          <p:nvPr/>
        </p:nvSpPr>
        <p:spPr bwMode="auto">
          <a:xfrm>
            <a:off x="2743200" y="2362200"/>
            <a:ext cx="4724400" cy="1508125"/>
          </a:xfrm>
          <a:prstGeom prst="rect">
            <a:avLst/>
          </a:prstGeom>
          <a:noFill/>
          <a:ln w="9525">
            <a:noFill/>
            <a:miter lim="800000"/>
            <a:headEnd/>
            <a:tailEnd/>
          </a:ln>
        </p:spPr>
        <p:txBody>
          <a:bodyPr>
            <a:prstTxWarp prst="textNoShape">
              <a:avLst/>
            </a:prstTxWarp>
            <a:spAutoFit/>
          </a:bodyPr>
          <a:lstStyle/>
          <a:p>
            <a:r>
              <a:rPr lang="en-US" sz="9200" b="1" dirty="0">
                <a:latin typeface="Times New Roman" pitchFamily="-112" charset="0"/>
                <a:ea typeface="Times New Roman" pitchFamily="-112" charset="0"/>
                <a:cs typeface="Times New Roman" pitchFamily="-112" charset="0"/>
              </a:rPr>
              <a:t>Then…</a:t>
            </a:r>
          </a:p>
        </p:txBody>
      </p:sp>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Easy To Maintain and Use</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1773936"/>
            <a:ext cx="2283362" cy="3044483"/>
          </a:xfrm>
          <a:effectLst>
            <a:softEdge rad="112500"/>
          </a:effectLst>
        </p:spPr>
      </p:pic>
      <p:sp>
        <p:nvSpPr>
          <p:cNvPr id="32772" name="Content Placeholder 27"/>
          <p:cNvSpPr>
            <a:spLocks noGrp="1"/>
          </p:cNvSpPr>
          <p:nvPr>
            <p:ph sz="half" idx="2"/>
          </p:nvPr>
        </p:nvSpPr>
        <p:spPr>
          <a:xfrm>
            <a:off x="2979738" y="2133600"/>
            <a:ext cx="5707062" cy="1676400"/>
          </a:xfrm>
        </p:spPr>
        <p:txBody>
          <a:bodyPr/>
          <a:lstStyle/>
          <a:p>
            <a:r>
              <a:rPr lang="en-US" dirty="0" smtClean="0">
                <a:latin typeface="Trebuchet MS" pitchFamily="-112" charset="0"/>
                <a:ea typeface="Trebuchet MS" pitchFamily="-112" charset="0"/>
                <a:cs typeface="Trebuchet MS" pitchFamily="-112" charset="0"/>
              </a:rPr>
              <a:t>The Penguin Ice Ladder is constructed out of 316L Stainless Steel.</a:t>
            </a:r>
          </a:p>
        </p:txBody>
      </p:sp>
      <p:pic>
        <p:nvPicPr>
          <p:cNvPr id="5" name="Picture 4" descr="Good Disassembled No Background.jpg"/>
          <p:cNvPicPr>
            <a:picLocks noChangeAspect="1"/>
          </p:cNvPicPr>
          <p:nvPr/>
        </p:nvPicPr>
        <p:blipFill>
          <a:blip r:embed="rId3"/>
          <a:stretch>
            <a:fillRect/>
          </a:stretch>
        </p:blipFill>
        <p:spPr>
          <a:xfrm>
            <a:off x="2057400" y="4191000"/>
            <a:ext cx="2942336" cy="2206752"/>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Easy To Maintain and Use</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1773936"/>
            <a:ext cx="2283362" cy="3044483"/>
          </a:xfrm>
          <a:effectLst>
            <a:softEdge rad="112500"/>
          </a:effectLst>
        </p:spPr>
      </p:pic>
      <p:sp>
        <p:nvSpPr>
          <p:cNvPr id="33796" name="Content Placeholder 27"/>
          <p:cNvSpPr>
            <a:spLocks noGrp="1"/>
          </p:cNvSpPr>
          <p:nvPr>
            <p:ph sz="half" idx="2"/>
          </p:nvPr>
        </p:nvSpPr>
        <p:spPr>
          <a:xfrm>
            <a:off x="2979738" y="2133600"/>
            <a:ext cx="5707062" cy="1676400"/>
          </a:xfrm>
        </p:spPr>
        <p:txBody>
          <a:bodyPr/>
          <a:lstStyle/>
          <a:p>
            <a:r>
              <a:rPr lang="en-US" dirty="0" smtClean="0">
                <a:latin typeface="Trebuchet MS" pitchFamily="-112" charset="0"/>
                <a:ea typeface="Trebuchet MS" pitchFamily="-112" charset="0"/>
                <a:cs typeface="Trebuchet MS" pitchFamily="-112" charset="0"/>
              </a:rPr>
              <a:t>The Penguin Ice Ladder is constructed out of 316L Stainless Steel.</a:t>
            </a:r>
          </a:p>
        </p:txBody>
      </p:sp>
      <p:pic>
        <p:nvPicPr>
          <p:cNvPr id="5" name="Picture 4" descr="Good Disassembled No Background.jpg"/>
          <p:cNvPicPr>
            <a:picLocks noChangeAspect="1"/>
          </p:cNvPicPr>
          <p:nvPr/>
        </p:nvPicPr>
        <p:blipFill>
          <a:blip r:embed="rId3"/>
          <a:stretch>
            <a:fillRect/>
          </a:stretch>
        </p:blipFill>
        <p:spPr>
          <a:xfrm>
            <a:off x="2057400" y="4191000"/>
            <a:ext cx="2942336" cy="2206752"/>
          </a:xfrm>
          <a:prstGeom prst="rect">
            <a:avLst/>
          </a:prstGeom>
          <a:ln>
            <a:noFill/>
          </a:ln>
          <a:effectLst>
            <a:softEdge rad="112500"/>
          </a:effectLst>
        </p:spPr>
      </p:pic>
      <p:sp>
        <p:nvSpPr>
          <p:cNvPr id="6" name="Content Placeholder 27"/>
          <p:cNvSpPr txBox="1">
            <a:spLocks/>
          </p:cNvSpPr>
          <p:nvPr/>
        </p:nvSpPr>
        <p:spPr>
          <a:xfrm>
            <a:off x="5181600" y="4191000"/>
            <a:ext cx="3657600" cy="2206625"/>
          </a:xfrm>
          <a:prstGeom prst="rect">
            <a:avLst/>
          </a:prstGeom>
        </p:spPr>
        <p:txBody>
          <a:bodyPr lIns="54864" tIns="91440">
            <a:prstTxWarp prst="textNoShape">
              <a:avLst/>
            </a:prstTxWarp>
            <a:normAutofit/>
          </a:bodyPr>
          <a:lstStyle/>
          <a:p>
            <a:pPr marL="438150" indent="-319088" defTabSz="914400">
              <a:buClr>
                <a:schemeClr val="accent1"/>
              </a:buClr>
              <a:buSzPct val="80000"/>
              <a:buFont typeface="Wingdings 2" pitchFamily="-112" charset="2"/>
              <a:buChar char=""/>
            </a:pPr>
            <a:r>
              <a:rPr lang="en-US" sz="2600" dirty="0">
                <a:latin typeface="Trebuchet MS" pitchFamily="-112" charset="0"/>
                <a:ea typeface="Trebuchet MS" pitchFamily="-112" charset="0"/>
                <a:cs typeface="Trebuchet MS" pitchFamily="-112" charset="0"/>
              </a:rPr>
              <a:t>316L being a marine grade stainless is used in many food and surgical applications.</a:t>
            </a:r>
          </a:p>
        </p:txBody>
      </p:sp>
    </p:spTree>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Easy To Maintain and Use</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1773936"/>
            <a:ext cx="2283362" cy="3044483"/>
          </a:xfrm>
          <a:effectLst>
            <a:softEdge rad="112500"/>
          </a:effectLst>
        </p:spPr>
      </p:pic>
      <p:sp>
        <p:nvSpPr>
          <p:cNvPr id="34820" name="Content Placeholder 27"/>
          <p:cNvSpPr>
            <a:spLocks noGrp="1"/>
          </p:cNvSpPr>
          <p:nvPr>
            <p:ph sz="half" idx="2"/>
          </p:nvPr>
        </p:nvSpPr>
        <p:spPr>
          <a:xfrm>
            <a:off x="2979738" y="2133600"/>
            <a:ext cx="5707062" cy="1676400"/>
          </a:xfrm>
        </p:spPr>
        <p:txBody>
          <a:bodyPr/>
          <a:lstStyle/>
          <a:p>
            <a:r>
              <a:rPr lang="en-US" dirty="0" smtClean="0">
                <a:latin typeface="Trebuchet MS" pitchFamily="-112" charset="0"/>
                <a:ea typeface="Trebuchet MS" pitchFamily="-112" charset="0"/>
                <a:cs typeface="Trebuchet MS" pitchFamily="-112" charset="0"/>
              </a:rPr>
              <a:t>There is very little care needed to maintain it for many years to come. </a:t>
            </a:r>
          </a:p>
        </p:txBody>
      </p:sp>
      <p:pic>
        <p:nvPicPr>
          <p:cNvPr id="5" name="Picture 4" descr="Good Disassembled No Background.jpg"/>
          <p:cNvPicPr>
            <a:picLocks noChangeAspect="1"/>
          </p:cNvPicPr>
          <p:nvPr/>
        </p:nvPicPr>
        <p:blipFill>
          <a:blip r:embed="rId3"/>
          <a:stretch>
            <a:fillRect/>
          </a:stretch>
        </p:blipFill>
        <p:spPr>
          <a:xfrm>
            <a:off x="2057400" y="4191000"/>
            <a:ext cx="2942336" cy="2206752"/>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Easy To Maintain and Use</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1773936"/>
            <a:ext cx="2283362" cy="3044483"/>
          </a:xfrm>
          <a:effectLst>
            <a:softEdge rad="112500"/>
          </a:effectLst>
        </p:spPr>
      </p:pic>
      <p:sp>
        <p:nvSpPr>
          <p:cNvPr id="35844" name="Content Placeholder 27"/>
          <p:cNvSpPr>
            <a:spLocks noGrp="1"/>
          </p:cNvSpPr>
          <p:nvPr>
            <p:ph sz="half" idx="2"/>
          </p:nvPr>
        </p:nvSpPr>
        <p:spPr>
          <a:xfrm>
            <a:off x="2979738" y="2133600"/>
            <a:ext cx="5707062" cy="1676400"/>
          </a:xfrm>
        </p:spPr>
        <p:txBody>
          <a:bodyPr/>
          <a:lstStyle/>
          <a:p>
            <a:r>
              <a:rPr lang="en-US" dirty="0" smtClean="0">
                <a:latin typeface="Trebuchet MS" pitchFamily="-112" charset="0"/>
                <a:ea typeface="Trebuchet MS" pitchFamily="-112" charset="0"/>
                <a:cs typeface="Trebuchet MS" pitchFamily="-112" charset="0"/>
              </a:rPr>
              <a:t>There is very little care needed to maintain it for many years to come. </a:t>
            </a:r>
          </a:p>
          <a:p>
            <a:endParaRPr lang="en-US" dirty="0" smtClean="0">
              <a:latin typeface="Trebuchet MS" pitchFamily="-112" charset="0"/>
              <a:ea typeface="Trebuchet MS" pitchFamily="-112" charset="0"/>
              <a:cs typeface="Trebuchet MS" pitchFamily="-112" charset="0"/>
            </a:endParaRPr>
          </a:p>
        </p:txBody>
      </p:sp>
      <p:pic>
        <p:nvPicPr>
          <p:cNvPr id="5" name="Picture 4" descr="Good Disassembled No Background.jpg"/>
          <p:cNvPicPr>
            <a:picLocks noChangeAspect="1"/>
          </p:cNvPicPr>
          <p:nvPr/>
        </p:nvPicPr>
        <p:blipFill>
          <a:blip r:embed="rId3"/>
          <a:stretch>
            <a:fillRect/>
          </a:stretch>
        </p:blipFill>
        <p:spPr>
          <a:xfrm>
            <a:off x="2057400" y="4191000"/>
            <a:ext cx="2942336" cy="2206752"/>
          </a:xfrm>
          <a:prstGeom prst="rect">
            <a:avLst/>
          </a:prstGeom>
          <a:ln>
            <a:noFill/>
          </a:ln>
          <a:effectLst>
            <a:softEdge rad="112500"/>
          </a:effectLst>
        </p:spPr>
      </p:pic>
      <p:sp>
        <p:nvSpPr>
          <p:cNvPr id="9" name="Content Placeholder 27"/>
          <p:cNvSpPr txBox="1">
            <a:spLocks/>
          </p:cNvSpPr>
          <p:nvPr/>
        </p:nvSpPr>
        <p:spPr>
          <a:xfrm>
            <a:off x="5181600" y="4191000"/>
            <a:ext cx="3505200" cy="2206625"/>
          </a:xfrm>
          <a:prstGeom prst="rect">
            <a:avLst/>
          </a:prstGeom>
        </p:spPr>
        <p:txBody>
          <a:bodyPr lIns="54864" tIns="91440">
            <a:normAutofit lnSpcReduction="10000"/>
          </a:bodyPr>
          <a:lstStyle/>
          <a:p>
            <a:pPr marL="438912" indent="-320040" defTabSz="914400" fontAlgn="auto">
              <a:spcBef>
                <a:spcPts val="0"/>
              </a:spcBef>
              <a:spcAft>
                <a:spcPts val="0"/>
              </a:spcAft>
              <a:buClr>
                <a:schemeClr val="accent1"/>
              </a:buClr>
              <a:buSzPct val="80000"/>
              <a:buFont typeface="Wingdings 2"/>
              <a:buChar char=""/>
              <a:defRPr/>
            </a:pPr>
            <a:r>
              <a:rPr lang="en-US" sz="2800" dirty="0">
                <a:latin typeface="Trebuchet MS"/>
                <a:ea typeface="+mn-ea"/>
                <a:cs typeface="Trebuchet MS"/>
              </a:rPr>
              <a:t>Just rinse it off with fresh water and it is ready for its next deployment.</a:t>
            </a:r>
            <a:endParaRPr lang="en-US" sz="2800" b="1" dirty="0">
              <a:latin typeface="Trebuchet MS"/>
              <a:ea typeface="+mn-ea"/>
              <a:cs typeface="Trebuchet MS"/>
            </a:endParaRPr>
          </a:p>
          <a:p>
            <a:pPr marL="438912" indent="-320040" defTabSz="914400" fontAlgn="auto">
              <a:spcBef>
                <a:spcPts val="0"/>
              </a:spcBef>
              <a:spcAft>
                <a:spcPts val="0"/>
              </a:spcAft>
              <a:buClr>
                <a:schemeClr val="accent1"/>
              </a:buClr>
              <a:buSzPct val="80000"/>
              <a:buFont typeface="Wingdings 2"/>
              <a:buChar char=""/>
              <a:defRPr/>
            </a:pPr>
            <a:endParaRPr lang="en-US" sz="2800" dirty="0">
              <a:latin typeface="Trebuchet MS"/>
              <a:ea typeface="+mn-ea"/>
              <a:cs typeface="Trebuchet MS"/>
            </a:endParaRPr>
          </a:p>
        </p:txBody>
      </p:sp>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Specifications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541867" y="2438400"/>
            <a:ext cx="4030133" cy="3022600"/>
          </a:xfrm>
          <a:effectLst>
            <a:softEdge rad="112500"/>
          </a:effectLst>
        </p:spPr>
      </p:pic>
      <p:sp>
        <p:nvSpPr>
          <p:cNvPr id="28" name="Content Placeholder 27"/>
          <p:cNvSpPr>
            <a:spLocks noGrp="1"/>
          </p:cNvSpPr>
          <p:nvPr>
            <p:ph sz="half" idx="2"/>
          </p:nvPr>
        </p:nvSpPr>
        <p:spPr>
          <a:xfrm>
            <a:off x="4732338" y="2362200"/>
            <a:ext cx="3954462" cy="3505200"/>
          </a:xfrm>
        </p:spPr>
        <p:txBody>
          <a:bodyPr rtlCol="0">
            <a:normAutofit fontScale="92500" lnSpcReduction="10000"/>
          </a:bodyPr>
          <a:lstStyle/>
          <a:p>
            <a:pPr marL="438912" indent="-320040" fontAlgn="auto">
              <a:spcBef>
                <a:spcPts val="0"/>
              </a:spcBef>
              <a:spcAft>
                <a:spcPts val="2400"/>
              </a:spcAft>
              <a:buFont typeface="Wingdings 2"/>
              <a:buChar char=""/>
              <a:defRPr/>
            </a:pPr>
            <a:r>
              <a:rPr lang="en-US" b="1" dirty="0" smtClean="0">
                <a:solidFill>
                  <a:schemeClr val="accent1"/>
                </a:solidFill>
                <a:latin typeface="Trebuchet MS"/>
                <a:ea typeface="+mn-ea"/>
                <a:cs typeface="Trebuchet MS"/>
              </a:rPr>
              <a:t>Transport Mode: </a:t>
            </a:r>
          </a:p>
          <a:p>
            <a:pPr marL="438912" indent="-320040" fontAlgn="auto">
              <a:spcBef>
                <a:spcPts val="0"/>
              </a:spcBef>
              <a:spcAft>
                <a:spcPts val="2400"/>
              </a:spcAft>
              <a:buFont typeface="Wingdings 2"/>
              <a:buNone/>
              <a:defRPr/>
            </a:pPr>
            <a:r>
              <a:rPr lang="en-US" dirty="0" smtClean="0">
                <a:ea typeface="+mn-ea"/>
                <a:cs typeface="+mn-cs"/>
              </a:rPr>
              <a:t>	Height - 35”</a:t>
            </a:r>
          </a:p>
          <a:p>
            <a:pPr marL="438912" indent="-320040" fontAlgn="auto">
              <a:spcBef>
                <a:spcPts val="0"/>
              </a:spcBef>
              <a:spcAft>
                <a:spcPts val="2400"/>
              </a:spcAft>
              <a:buFont typeface="Wingdings 2"/>
              <a:buNone/>
              <a:defRPr/>
            </a:pPr>
            <a:r>
              <a:rPr lang="en-US" dirty="0" smtClean="0">
                <a:ea typeface="+mn-ea"/>
                <a:cs typeface="+mn-cs"/>
              </a:rPr>
              <a:t>	Length - 50“</a:t>
            </a:r>
          </a:p>
          <a:p>
            <a:pPr marL="438912" indent="-320040" fontAlgn="auto">
              <a:spcBef>
                <a:spcPts val="0"/>
              </a:spcBef>
              <a:spcAft>
                <a:spcPts val="2400"/>
              </a:spcAft>
              <a:buFont typeface="Wingdings 2"/>
              <a:buNone/>
              <a:defRPr/>
            </a:pPr>
            <a:r>
              <a:rPr lang="en-US" dirty="0" smtClean="0">
                <a:ea typeface="+mn-ea"/>
                <a:cs typeface="+mn-cs"/>
              </a:rPr>
              <a:t>	Width - 18”</a:t>
            </a:r>
          </a:p>
          <a:p>
            <a:pPr marL="438912" indent="-320040" fontAlgn="auto">
              <a:spcBef>
                <a:spcPts val="0"/>
              </a:spcBef>
              <a:spcAft>
                <a:spcPts val="2400"/>
              </a:spcAft>
              <a:buFont typeface="Wingdings 2"/>
              <a:buNone/>
              <a:defRPr/>
            </a:pPr>
            <a:r>
              <a:rPr lang="en-US" dirty="0" smtClean="0">
                <a:ea typeface="+mn-ea"/>
                <a:cs typeface="+mn-cs"/>
              </a:rPr>
              <a:t>	Weight - 63 lbs.</a:t>
            </a:r>
          </a:p>
          <a:p>
            <a:pPr marL="438912" indent="-320040" fontAlgn="auto">
              <a:spcBef>
                <a:spcPts val="0"/>
              </a:spcBef>
              <a:spcAft>
                <a:spcPts val="2400"/>
              </a:spcAft>
              <a:buFont typeface="Wingdings 2"/>
              <a:buChar char=""/>
              <a:defRPr/>
            </a:pPr>
            <a:endParaRPr lang="en-US" dirty="0" smtClean="0">
              <a:latin typeface="Trebuchet MS"/>
              <a:ea typeface="+mn-ea"/>
              <a:cs typeface="Trebuchet MS"/>
            </a:endParaRPr>
          </a:p>
        </p:txBody>
      </p:sp>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Specifications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09600" y="2032000"/>
            <a:ext cx="3048000" cy="4064000"/>
          </a:xfrm>
          <a:effectLst>
            <a:softEdge rad="112500"/>
          </a:effectLst>
        </p:spPr>
      </p:pic>
      <p:sp>
        <p:nvSpPr>
          <p:cNvPr id="28" name="Content Placeholder 27"/>
          <p:cNvSpPr>
            <a:spLocks noGrp="1"/>
          </p:cNvSpPr>
          <p:nvPr>
            <p:ph sz="half" idx="2"/>
          </p:nvPr>
        </p:nvSpPr>
        <p:spPr>
          <a:xfrm>
            <a:off x="4732338" y="1828800"/>
            <a:ext cx="3954462" cy="4572000"/>
          </a:xfrm>
        </p:spPr>
        <p:txBody>
          <a:bodyPr rtlCol="0">
            <a:normAutofit fontScale="92500" lnSpcReduction="10000"/>
          </a:bodyPr>
          <a:lstStyle/>
          <a:p>
            <a:pPr marL="438912" indent="-320040" fontAlgn="auto">
              <a:spcBef>
                <a:spcPts val="0"/>
              </a:spcBef>
              <a:spcAft>
                <a:spcPts val="0"/>
              </a:spcAft>
              <a:buFont typeface="Wingdings 2"/>
              <a:buChar char=""/>
              <a:defRPr/>
            </a:pPr>
            <a:r>
              <a:rPr lang="en-US" b="1" dirty="0" smtClean="0">
                <a:solidFill>
                  <a:schemeClr val="accent1"/>
                </a:solidFill>
                <a:latin typeface="Trebuchet MS"/>
                <a:ea typeface="+mn-ea"/>
                <a:cs typeface="Trebuchet MS"/>
              </a:rPr>
              <a:t>Work Mode: </a:t>
            </a:r>
          </a:p>
          <a:p>
            <a:pPr marL="731520" lvl="1" indent="-274320" fontAlgn="auto">
              <a:spcAft>
                <a:spcPts val="0"/>
              </a:spcAft>
              <a:buFont typeface="Wingdings"/>
              <a:buNone/>
              <a:defRPr/>
            </a:pPr>
            <a:r>
              <a:rPr lang="en-US" i="1" dirty="0" smtClean="0">
                <a:latin typeface="Trebuchet MS"/>
                <a:ea typeface="+mn-ea"/>
                <a:cs typeface="Trebuchet MS"/>
              </a:rPr>
              <a:t>Ladder Height - 8’</a:t>
            </a:r>
          </a:p>
          <a:p>
            <a:pPr marL="438912" indent="-320040" fontAlgn="auto">
              <a:spcBef>
                <a:spcPts val="0"/>
              </a:spcBef>
              <a:spcAft>
                <a:spcPts val="0"/>
              </a:spcAft>
              <a:buFont typeface="Wingdings 2"/>
              <a:buChar char=""/>
              <a:defRPr/>
            </a:pPr>
            <a:endParaRPr lang="en-US" b="1" dirty="0" smtClean="0">
              <a:solidFill>
                <a:srgbClr val="F0AD00"/>
              </a:solidFill>
              <a:latin typeface="Trebuchet MS"/>
              <a:ea typeface="+mn-ea"/>
              <a:cs typeface="Trebuchet MS"/>
            </a:endParaRPr>
          </a:p>
          <a:p>
            <a:pPr marL="438912" indent="-320040" fontAlgn="auto">
              <a:spcBef>
                <a:spcPts val="0"/>
              </a:spcBef>
              <a:spcAft>
                <a:spcPts val="0"/>
              </a:spcAft>
              <a:buFont typeface="Wingdings 2"/>
              <a:buChar char=""/>
              <a:defRPr/>
            </a:pPr>
            <a:r>
              <a:rPr lang="en-US" b="1" dirty="0" smtClean="0">
                <a:solidFill>
                  <a:srgbClr val="F0AD00"/>
                </a:solidFill>
                <a:latin typeface="Trebuchet MS"/>
                <a:ea typeface="+mn-ea"/>
                <a:cs typeface="Trebuchet MS"/>
              </a:rPr>
              <a:t>Ice Thickness</a:t>
            </a:r>
          </a:p>
          <a:p>
            <a:pPr marL="731520" lvl="1" indent="-274320" fontAlgn="auto">
              <a:spcAft>
                <a:spcPts val="0"/>
              </a:spcAft>
              <a:buFont typeface="Wingdings"/>
              <a:buNone/>
              <a:defRPr/>
            </a:pPr>
            <a:r>
              <a:rPr lang="en-US" i="1" dirty="0" smtClean="0">
                <a:latin typeface="Trebuchet MS"/>
                <a:ea typeface="+mn-ea"/>
                <a:cs typeface="Trebuchet MS"/>
              </a:rPr>
              <a:t>2” to 22”</a:t>
            </a:r>
          </a:p>
          <a:p>
            <a:pPr marL="731520" lvl="1" indent="-274320" fontAlgn="auto">
              <a:spcAft>
                <a:spcPts val="0"/>
              </a:spcAft>
              <a:buFont typeface="Wingdings"/>
              <a:buNone/>
              <a:defRPr/>
            </a:pPr>
            <a:endParaRPr lang="en-US" b="1" i="1" dirty="0" smtClean="0">
              <a:latin typeface="Trebuchet MS"/>
              <a:ea typeface="+mn-ea"/>
              <a:cs typeface="Trebuchet MS"/>
            </a:endParaRPr>
          </a:p>
          <a:p>
            <a:pPr marL="438912" indent="-320040" fontAlgn="auto">
              <a:spcBef>
                <a:spcPts val="0"/>
              </a:spcBef>
              <a:spcAft>
                <a:spcPts val="0"/>
              </a:spcAft>
              <a:buFont typeface="Wingdings 2"/>
              <a:buChar char=""/>
              <a:defRPr/>
            </a:pPr>
            <a:r>
              <a:rPr lang="en-US" b="1" dirty="0" smtClean="0">
                <a:solidFill>
                  <a:srgbClr val="F0AD00"/>
                </a:solidFill>
                <a:latin typeface="Trebuchet MS"/>
                <a:ea typeface="+mn-ea"/>
                <a:cs typeface="Trebuchet MS"/>
              </a:rPr>
              <a:t>Pier Attachable</a:t>
            </a:r>
          </a:p>
          <a:p>
            <a:pPr marL="731520" lvl="1" indent="-274320" fontAlgn="auto">
              <a:spcAft>
                <a:spcPts val="0"/>
              </a:spcAft>
              <a:buFont typeface="Wingdings"/>
              <a:buNone/>
              <a:defRPr/>
            </a:pPr>
            <a:r>
              <a:rPr lang="en-US" i="1" dirty="0" smtClean="0">
                <a:latin typeface="Trebuchet MS"/>
                <a:ea typeface="+mn-ea"/>
                <a:cs typeface="Trebuchet MS"/>
              </a:rPr>
              <a:t>Using included rubber</a:t>
            </a:r>
          </a:p>
          <a:p>
            <a:pPr marL="731520" lvl="1" indent="-274320" fontAlgn="auto">
              <a:spcAft>
                <a:spcPts val="0"/>
              </a:spcAft>
              <a:buFont typeface="Wingdings"/>
              <a:buNone/>
              <a:defRPr/>
            </a:pPr>
            <a:r>
              <a:rPr lang="en-US" i="1" dirty="0" smtClean="0">
                <a:latin typeface="Trebuchet MS"/>
                <a:ea typeface="+mn-ea"/>
                <a:cs typeface="Trebuchet MS"/>
              </a:rPr>
              <a:t>pier pads.</a:t>
            </a:r>
          </a:p>
          <a:p>
            <a:pPr marL="731520" lvl="1" indent="-274320" fontAlgn="auto">
              <a:spcAft>
                <a:spcPts val="0"/>
              </a:spcAft>
              <a:buFont typeface="Wingdings"/>
              <a:buNone/>
              <a:defRPr/>
            </a:pPr>
            <a:endParaRPr lang="en-US" b="1" i="1" dirty="0" smtClean="0">
              <a:latin typeface="Trebuchet MS"/>
              <a:ea typeface="+mn-ea"/>
              <a:cs typeface="Trebuchet MS"/>
            </a:endParaRPr>
          </a:p>
          <a:p>
            <a:pPr marL="438912" indent="-320040" fontAlgn="auto">
              <a:spcBef>
                <a:spcPts val="0"/>
              </a:spcBef>
              <a:spcAft>
                <a:spcPts val="0"/>
              </a:spcAft>
              <a:buFont typeface="Wingdings 2"/>
              <a:buChar char=""/>
              <a:defRPr/>
            </a:pPr>
            <a:r>
              <a:rPr lang="en-US" b="1" dirty="0" smtClean="0">
                <a:solidFill>
                  <a:srgbClr val="F0AD00"/>
                </a:solidFill>
                <a:latin typeface="Trebuchet MS"/>
                <a:ea typeface="+mn-ea"/>
                <a:cs typeface="Trebuchet MS"/>
              </a:rPr>
              <a:t>Boat Applications</a:t>
            </a:r>
          </a:p>
          <a:p>
            <a:pPr marL="731520" lvl="1" indent="-274320" fontAlgn="auto">
              <a:spcAft>
                <a:spcPts val="0"/>
              </a:spcAft>
              <a:buFont typeface="Wingdings"/>
              <a:buNone/>
              <a:defRPr/>
            </a:pPr>
            <a:r>
              <a:rPr lang="en-US" i="1" dirty="0" smtClean="0">
                <a:latin typeface="Trebuchet MS"/>
                <a:ea typeface="+mn-ea"/>
                <a:cs typeface="Trebuchet MS"/>
              </a:rPr>
              <a:t>Customized brackets.</a:t>
            </a:r>
            <a:endParaRPr lang="en-US" b="1" i="1" dirty="0" smtClean="0">
              <a:latin typeface="Trebuchet MS"/>
              <a:ea typeface="+mn-ea"/>
              <a:cs typeface="Trebuchet MS"/>
            </a:endParaRPr>
          </a:p>
          <a:p>
            <a:pPr marL="438912" indent="-320040" fontAlgn="auto">
              <a:spcBef>
                <a:spcPts val="0"/>
              </a:spcBef>
              <a:spcAft>
                <a:spcPts val="0"/>
              </a:spcAft>
              <a:buFont typeface="Wingdings 2"/>
              <a:buChar char=""/>
              <a:defRPr/>
            </a:pPr>
            <a:endParaRPr lang="en-US" dirty="0" smtClean="0">
              <a:latin typeface="Trebuchet MS"/>
              <a:ea typeface="+mn-ea"/>
              <a:cs typeface="Trebuchet MS"/>
            </a:endParaRPr>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38916" name="Content Placeholder 27"/>
          <p:cNvSpPr>
            <a:spLocks noGrp="1"/>
          </p:cNvSpPr>
          <p:nvPr>
            <p:ph sz="half" idx="2"/>
          </p:nvPr>
        </p:nvSpPr>
        <p:spPr>
          <a:xfrm>
            <a:off x="4648200" y="1773238"/>
            <a:ext cx="4038600" cy="4624387"/>
          </a:xfrm>
        </p:spPr>
        <p:txBody>
          <a:bodyPr/>
          <a:lstStyle/>
          <a:p>
            <a:r>
              <a:rPr lang="en-US" sz="1800" dirty="0" smtClean="0"/>
              <a:t>Easy to carry.</a:t>
            </a:r>
          </a:p>
        </p:txBody>
      </p:sp>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39940"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0964"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p:txBody>
      </p:sp>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1988"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p:txBody>
      </p:sp>
    </p:spTree>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Box 16"/>
          <p:cNvSpPr txBox="1">
            <a:spLocks noChangeArrowheads="1"/>
          </p:cNvSpPr>
          <p:nvPr/>
        </p:nvSpPr>
        <p:spPr bwMode="auto">
          <a:xfrm>
            <a:off x="990600" y="2328863"/>
            <a:ext cx="7162800" cy="1938992"/>
          </a:xfrm>
          <a:prstGeom prst="rect">
            <a:avLst/>
          </a:prstGeom>
          <a:noFill/>
          <a:ln w="9525">
            <a:noFill/>
            <a:miter lim="800000"/>
            <a:headEnd/>
            <a:tailEnd/>
          </a:ln>
        </p:spPr>
        <p:txBody>
          <a:bodyPr>
            <a:prstTxWarp prst="textNoShape">
              <a:avLst/>
            </a:prstTxWarp>
            <a:spAutoFit/>
          </a:bodyPr>
          <a:lstStyle/>
          <a:p>
            <a:r>
              <a:rPr lang="en-US" sz="2400" dirty="0" smtClean="0">
                <a:latin typeface="Times New Roman" pitchFamily="-112" charset="0"/>
                <a:ea typeface="Times New Roman" pitchFamily="-112" charset="0"/>
                <a:cs typeface="Times New Roman" pitchFamily="-112" charset="0"/>
              </a:rPr>
              <a:t>Prior to the introduction of the Penguin Ice Ladder, certain dive techniques have been used for years.  Some of these mentioned techniques, although very archaic, have never been changed.  Ice diving, being an inherently dangerous activity, needed improvement.</a:t>
            </a:r>
            <a:endParaRPr lang="en-US" sz="2400" dirty="0">
              <a:latin typeface="Times New Roman" pitchFamily="-112" charset="0"/>
              <a:ea typeface="Times New Roman" pitchFamily="-112" charset="0"/>
              <a:cs typeface="Times New Roman" pitchFamily="-112" charset="0"/>
            </a:endParaRPr>
          </a:p>
        </p:txBody>
      </p:sp>
    </p:spTree>
  </p:cSld>
  <p:clrMapOvr>
    <a:masterClrMapping/>
  </p:clrMapOvr>
  <p:transition spd="med">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3012"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p:txBody>
      </p:sp>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4036"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p:txBody>
      </p:sp>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5060"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p:txBody>
      </p:sp>
    </p:spTree>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6084"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p:txBody>
      </p:sp>
    </p:spTree>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7108"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a:p>
            <a:r>
              <a:rPr lang="en-US" sz="1800" dirty="0" smtClean="0"/>
              <a:t>Insert ladder.</a:t>
            </a:r>
          </a:p>
        </p:txBody>
      </p:sp>
    </p:spTree>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8132"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a:p>
            <a:r>
              <a:rPr lang="en-US" sz="1800" dirty="0" smtClean="0"/>
              <a:t>Insert ladder.</a:t>
            </a:r>
          </a:p>
          <a:p>
            <a:r>
              <a:rPr lang="en-US" sz="1800" dirty="0" smtClean="0"/>
              <a:t>Unfold ladder.</a:t>
            </a:r>
          </a:p>
        </p:txBody>
      </p:sp>
    </p:spTree>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49156"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a:p>
            <a:r>
              <a:rPr lang="en-US" sz="1800" dirty="0" smtClean="0"/>
              <a:t>Insert ladder.</a:t>
            </a:r>
          </a:p>
          <a:p>
            <a:r>
              <a:rPr lang="en-US" sz="1800" dirty="0" smtClean="0"/>
              <a:t>Unfold ladder.</a:t>
            </a:r>
          </a:p>
          <a:p>
            <a:r>
              <a:rPr lang="en-US" sz="1800" dirty="0" smtClean="0"/>
              <a:t>Approach ladder.</a:t>
            </a:r>
          </a:p>
        </p:txBody>
      </p:sp>
    </p:spTree>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50180"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a:p>
            <a:r>
              <a:rPr lang="en-US" sz="1800" dirty="0" smtClean="0"/>
              <a:t>Insert ladder.</a:t>
            </a:r>
          </a:p>
          <a:p>
            <a:r>
              <a:rPr lang="en-US" sz="1800" dirty="0" smtClean="0"/>
              <a:t>Unfold ladder.</a:t>
            </a:r>
          </a:p>
          <a:p>
            <a:r>
              <a:rPr lang="en-US" sz="1800" dirty="0" smtClean="0"/>
              <a:t>Approach ladder.</a:t>
            </a:r>
          </a:p>
          <a:p>
            <a:r>
              <a:rPr lang="en-US" sz="1800" dirty="0" smtClean="0"/>
              <a:t>Exit water.</a:t>
            </a:r>
          </a:p>
        </p:txBody>
      </p:sp>
    </p:spTree>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51204" name="Content Placeholder 27"/>
          <p:cNvSpPr>
            <a:spLocks noGrp="1"/>
          </p:cNvSpPr>
          <p:nvPr>
            <p:ph sz="half" idx="2"/>
          </p:nvPr>
        </p:nvSpPr>
        <p:spPr>
          <a:xfrm>
            <a:off x="4648200" y="1773238"/>
            <a:ext cx="4038600" cy="4624387"/>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a:p>
            <a:r>
              <a:rPr lang="en-US" sz="1800" dirty="0" smtClean="0"/>
              <a:t>Insert ladder.</a:t>
            </a:r>
          </a:p>
          <a:p>
            <a:r>
              <a:rPr lang="en-US" sz="1800" dirty="0" smtClean="0"/>
              <a:t>Unfold ladder.</a:t>
            </a:r>
          </a:p>
          <a:p>
            <a:r>
              <a:rPr lang="en-US" sz="1800" dirty="0" smtClean="0"/>
              <a:t>Approach ladder.</a:t>
            </a:r>
          </a:p>
          <a:p>
            <a:r>
              <a:rPr lang="en-US" sz="1800" dirty="0" smtClean="0"/>
              <a:t>Exit water.</a:t>
            </a:r>
          </a:p>
          <a:p>
            <a:r>
              <a:rPr lang="en-US" sz="1800" dirty="0" smtClean="0"/>
              <a:t>Break down ladder when finished.</a:t>
            </a:r>
          </a:p>
        </p:txBody>
      </p:sp>
    </p:spTree>
  </p:cSld>
  <p:clrMapOvr>
    <a:masterClrMapping/>
  </p:clrMapOvr>
  <p:transition spd="med">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Quick Set-up</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7200" y="2571369"/>
            <a:ext cx="4038600" cy="3028950"/>
          </a:xfrm>
          <a:effectLst>
            <a:softEdge rad="112500"/>
          </a:effectLst>
        </p:spPr>
      </p:pic>
      <p:sp>
        <p:nvSpPr>
          <p:cNvPr id="52228" name="Content Placeholder 27"/>
          <p:cNvSpPr>
            <a:spLocks noGrp="1"/>
          </p:cNvSpPr>
          <p:nvPr>
            <p:ph sz="half" idx="2"/>
          </p:nvPr>
        </p:nvSpPr>
        <p:spPr>
          <a:xfrm>
            <a:off x="4648200" y="1773238"/>
            <a:ext cx="4267200" cy="4932362"/>
          </a:xfrm>
        </p:spPr>
        <p:txBody>
          <a:bodyPr/>
          <a:lstStyle/>
          <a:p>
            <a:r>
              <a:rPr lang="en-US" sz="1800" dirty="0" smtClean="0"/>
              <a:t>Easy to carry.</a:t>
            </a:r>
          </a:p>
          <a:p>
            <a:r>
              <a:rPr lang="en-US" sz="1800" dirty="0" smtClean="0"/>
              <a:t>Establish location.</a:t>
            </a:r>
          </a:p>
          <a:p>
            <a:r>
              <a:rPr lang="en-US" sz="1800" dirty="0" smtClean="0"/>
              <a:t>Loosen lock nut.</a:t>
            </a:r>
          </a:p>
          <a:p>
            <a:r>
              <a:rPr lang="en-US" sz="1800" dirty="0" smtClean="0"/>
              <a:t>Remove ladder from circle.</a:t>
            </a:r>
          </a:p>
          <a:p>
            <a:r>
              <a:rPr lang="en-US" sz="1800" dirty="0" smtClean="0"/>
              <a:t>Loosen T-Lock to lock to ice.</a:t>
            </a:r>
          </a:p>
          <a:p>
            <a:r>
              <a:rPr lang="en-US" sz="1800" dirty="0" smtClean="0"/>
              <a:t>Insert circle into water around ice.</a:t>
            </a:r>
          </a:p>
          <a:p>
            <a:r>
              <a:rPr lang="en-US" sz="1800" dirty="0" smtClean="0"/>
              <a:t>Adjust circle to ice thickness.</a:t>
            </a:r>
          </a:p>
          <a:p>
            <a:r>
              <a:rPr lang="en-US" sz="1800" dirty="0" smtClean="0"/>
              <a:t>Secure circle to ice.</a:t>
            </a:r>
          </a:p>
          <a:p>
            <a:r>
              <a:rPr lang="en-US" sz="1800" dirty="0" smtClean="0"/>
              <a:t>Insert ladder.</a:t>
            </a:r>
          </a:p>
          <a:p>
            <a:r>
              <a:rPr lang="en-US" sz="1800" dirty="0" smtClean="0"/>
              <a:t>Unfold ladder.</a:t>
            </a:r>
          </a:p>
          <a:p>
            <a:r>
              <a:rPr lang="en-US" sz="1800" dirty="0" smtClean="0"/>
              <a:t>Approach ladder.</a:t>
            </a:r>
          </a:p>
          <a:p>
            <a:r>
              <a:rPr lang="en-US" sz="1800" dirty="0" smtClean="0"/>
              <a:t>Exit water.</a:t>
            </a:r>
          </a:p>
          <a:p>
            <a:r>
              <a:rPr lang="en-US" sz="1800" dirty="0" smtClean="0"/>
              <a:t>Reattach ladder to circle for transport.</a:t>
            </a:r>
          </a:p>
          <a:p>
            <a:endParaRPr lang="en-US" sz="1800" dirty="0" smtClean="0"/>
          </a:p>
          <a:p>
            <a:pPr algn="ctr">
              <a:spcAft>
                <a:spcPts val="0"/>
              </a:spcAft>
              <a:buFont typeface="Wingdings 2" pitchFamily="-112" charset="2"/>
              <a:buNone/>
            </a:pPr>
            <a:r>
              <a:rPr lang="en-US" sz="2000" dirty="0" smtClean="0">
                <a:solidFill>
                  <a:schemeClr val="accent1"/>
                </a:solidFill>
              </a:rPr>
              <a:t>Ladder is broken down and</a:t>
            </a:r>
          </a:p>
          <a:p>
            <a:pPr algn="ctr">
              <a:spcAft>
                <a:spcPts val="0"/>
              </a:spcAft>
              <a:buFont typeface="Wingdings 2" pitchFamily="-112" charset="2"/>
              <a:buNone/>
            </a:pPr>
            <a:r>
              <a:rPr lang="en-US" sz="2000" dirty="0" smtClean="0">
                <a:solidFill>
                  <a:schemeClr val="accent1"/>
                </a:solidFill>
              </a:rPr>
              <a:t>set up easily  in 5 minutes </a:t>
            </a:r>
          </a:p>
          <a:p>
            <a:pPr algn="ctr">
              <a:spcAft>
                <a:spcPts val="0"/>
              </a:spcAft>
              <a:buFont typeface="Wingdings 2" pitchFamily="-112" charset="2"/>
              <a:buNone/>
            </a:pPr>
            <a:r>
              <a:rPr lang="en-US" sz="2000" dirty="0" smtClean="0">
                <a:solidFill>
                  <a:schemeClr val="accent1"/>
                </a:solidFill>
              </a:rPr>
              <a:t>or less with one person.</a:t>
            </a:r>
          </a:p>
        </p:txBody>
      </p:sp>
    </p:spTree>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399" cy="2029655"/>
          </a:xfrm>
          <a:prstGeom prst="rect">
            <a:avLst/>
          </a:prstGeom>
          <a:ln>
            <a:noFill/>
          </a:ln>
          <a:effectLst>
            <a:softEdge rad="112500"/>
          </a:effectLst>
        </p:spPr>
      </p:pic>
      <p:sp>
        <p:nvSpPr>
          <p:cNvPr id="16387"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Safety should be the #1 priority.</a:t>
            </a:r>
          </a:p>
        </p:txBody>
      </p:sp>
    </p:spTree>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458396" y="1726940"/>
            <a:ext cx="3351604" cy="2261712"/>
          </a:xfrm>
          <a:effectLst>
            <a:softEdge rad="112500"/>
          </a:effectLst>
        </p:spPr>
      </p:pic>
      <p:pic>
        <p:nvPicPr>
          <p:cNvPr id="7" name="Content Placeholder 28" descr="DSCN0973.JPG"/>
          <p:cNvPicPr>
            <a:picLocks noChangeAspect="1"/>
          </p:cNvPicPr>
          <p:nvPr/>
        </p:nvPicPr>
        <p:blipFill>
          <a:blip r:embed="rId3"/>
          <a:stretch>
            <a:fillRect/>
          </a:stretch>
        </p:blipFill>
        <p:spPr>
          <a:xfrm>
            <a:off x="457200" y="4242132"/>
            <a:ext cx="3351604" cy="2261712"/>
          </a:xfrm>
          <a:prstGeom prst="rect">
            <a:avLst/>
          </a:prstGeom>
          <a:ln>
            <a:noFill/>
          </a:ln>
          <a:effectLst>
            <a:softEdge rad="112500"/>
          </a:effectLst>
        </p:spPr>
      </p:pic>
      <p:sp>
        <p:nvSpPr>
          <p:cNvPr id="53253"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smtClean="0">
                <a:latin typeface="Trebuchet MS" pitchFamily="-112" charset="0"/>
                <a:ea typeface="Trebuchet MS" pitchFamily="-112" charset="0"/>
                <a:cs typeface="Trebuchet MS" pitchFamily="-112" charset="0"/>
              </a:rPr>
              <a:t>Attaches </a:t>
            </a:r>
            <a:r>
              <a:rPr lang="en-US" sz="2400" dirty="0">
                <a:latin typeface="Trebuchet MS" pitchFamily="-112" charset="0"/>
                <a:ea typeface="Trebuchet MS" pitchFamily="-112" charset="0"/>
                <a:cs typeface="Trebuchet MS" pitchFamily="-112" charset="0"/>
              </a:rPr>
              <a:t>to 2” to 22”of ice.</a:t>
            </a:r>
          </a:p>
          <a:p>
            <a:pPr marL="438150" indent="-319088" defTabSz="914400">
              <a:buClr>
                <a:schemeClr val="accent1"/>
              </a:buClr>
              <a:buSzPct val="80000"/>
              <a:buFont typeface="Wingdings 2" pitchFamily="-112" charset="2"/>
              <a:buNone/>
            </a:pPr>
            <a:r>
              <a:rPr lang="en-US" sz="1600" dirty="0">
                <a:latin typeface="Trebuchet MS" pitchFamily="-112" charset="0"/>
                <a:ea typeface="Trebuchet MS" pitchFamily="-112" charset="0"/>
                <a:cs typeface="Trebuchet MS" pitchFamily="-112" charset="0"/>
              </a:rPr>
              <a:t>	Greater thicknesses an can achieved with larger circle.</a:t>
            </a:r>
          </a:p>
        </p:txBody>
      </p:sp>
    </p:spTree>
  </p:cSld>
  <p:clrMapOvr>
    <a:masterClrMapping/>
  </p:clrMapOvr>
  <p:transition spd="med">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7282" y="1726940"/>
            <a:ext cx="3013831" cy="2261712"/>
          </a:xfrm>
          <a:effectLst>
            <a:softEdge rad="112500"/>
          </a:effectLst>
        </p:spPr>
      </p:pic>
      <p:pic>
        <p:nvPicPr>
          <p:cNvPr id="7" name="Content Placeholder 28" descr="DSCN0973.JPG"/>
          <p:cNvPicPr>
            <a:picLocks noChangeAspect="1"/>
          </p:cNvPicPr>
          <p:nvPr/>
        </p:nvPicPr>
        <p:blipFill>
          <a:blip r:embed="rId3"/>
          <a:stretch>
            <a:fillRect/>
          </a:stretch>
        </p:blipFill>
        <p:spPr>
          <a:xfrm>
            <a:off x="457200" y="4256241"/>
            <a:ext cx="3351604" cy="2233493"/>
          </a:xfrm>
          <a:prstGeom prst="rect">
            <a:avLst/>
          </a:prstGeom>
          <a:ln>
            <a:noFill/>
          </a:ln>
          <a:effectLst>
            <a:softEdge rad="112500"/>
          </a:effectLst>
        </p:spPr>
      </p:pic>
      <p:sp>
        <p:nvSpPr>
          <p:cNvPr id="54277"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smtClean="0">
                <a:latin typeface="Trebuchet MS" pitchFamily="-112" charset="0"/>
                <a:ea typeface="Trebuchet MS" pitchFamily="-112" charset="0"/>
                <a:cs typeface="Trebuchet MS" pitchFamily="-112" charset="0"/>
              </a:rPr>
              <a:t>Attaches </a:t>
            </a:r>
            <a:r>
              <a:rPr lang="en-US" sz="2400" dirty="0">
                <a:latin typeface="Trebuchet MS" pitchFamily="-112" charset="0"/>
                <a:ea typeface="Trebuchet MS" pitchFamily="-112" charset="0"/>
                <a:cs typeface="Trebuchet MS" pitchFamily="-112" charset="0"/>
              </a:rPr>
              <a:t>to 2” to 22”of ice.</a:t>
            </a:r>
          </a:p>
          <a:p>
            <a:pPr marL="438150" indent="-319088" defTabSz="914400">
              <a:buClr>
                <a:schemeClr val="accent1"/>
              </a:buClr>
              <a:buSzPct val="80000"/>
              <a:buFont typeface="Wingdings 2" pitchFamily="-112" charset="2"/>
              <a:buNone/>
            </a:pPr>
            <a:r>
              <a:rPr lang="en-US" sz="1600" dirty="0">
                <a:latin typeface="Trebuchet MS" pitchFamily="-112" charset="0"/>
                <a:ea typeface="Trebuchet MS" pitchFamily="-112" charset="0"/>
                <a:cs typeface="Trebuchet MS" pitchFamily="-112" charset="0"/>
              </a:rPr>
              <a:t>	Greater thicknesses an can achieved with larger circle.</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Allows diver to exit water fully dressed with fins.</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7282" y="1727609"/>
            <a:ext cx="3013831" cy="2260373"/>
          </a:xfrm>
          <a:effectLst>
            <a:softEdge rad="112500"/>
          </a:effectLst>
        </p:spPr>
      </p:pic>
      <p:pic>
        <p:nvPicPr>
          <p:cNvPr id="7" name="Content Placeholder 28" descr="DSCN0973.JPG"/>
          <p:cNvPicPr>
            <a:picLocks noChangeAspect="1"/>
          </p:cNvPicPr>
          <p:nvPr/>
        </p:nvPicPr>
        <p:blipFill>
          <a:blip r:embed="rId3"/>
          <a:stretch>
            <a:fillRect/>
          </a:stretch>
        </p:blipFill>
        <p:spPr>
          <a:xfrm>
            <a:off x="457200" y="4256241"/>
            <a:ext cx="3351603" cy="2233493"/>
          </a:xfrm>
          <a:prstGeom prst="rect">
            <a:avLst/>
          </a:prstGeom>
          <a:ln>
            <a:noFill/>
          </a:ln>
          <a:effectLst>
            <a:softEdge rad="112500"/>
          </a:effectLst>
        </p:spPr>
      </p:pic>
      <p:sp>
        <p:nvSpPr>
          <p:cNvPr id="55301"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smtClean="0">
                <a:latin typeface="Trebuchet MS" pitchFamily="-112" charset="0"/>
                <a:ea typeface="Trebuchet MS" pitchFamily="-112" charset="0"/>
                <a:cs typeface="Trebuchet MS" pitchFamily="-112" charset="0"/>
              </a:rPr>
              <a:t>Attaches </a:t>
            </a:r>
            <a:r>
              <a:rPr lang="en-US" sz="2400" dirty="0">
                <a:latin typeface="Trebuchet MS" pitchFamily="-112" charset="0"/>
                <a:ea typeface="Trebuchet MS" pitchFamily="-112" charset="0"/>
                <a:cs typeface="Trebuchet MS" pitchFamily="-112" charset="0"/>
              </a:rPr>
              <a:t>to 2” to 22”of ice.</a:t>
            </a:r>
          </a:p>
          <a:p>
            <a:pPr marL="438150" indent="-319088" defTabSz="914400">
              <a:buClr>
                <a:schemeClr val="accent1"/>
              </a:buClr>
              <a:buSzPct val="80000"/>
              <a:buFont typeface="Wingdings 2" pitchFamily="-112" charset="2"/>
              <a:buNone/>
            </a:pPr>
            <a:r>
              <a:rPr lang="en-US" sz="1600" dirty="0">
                <a:latin typeface="Trebuchet MS" pitchFamily="-112" charset="0"/>
                <a:ea typeface="Trebuchet MS" pitchFamily="-112" charset="0"/>
                <a:cs typeface="Trebuchet MS" pitchFamily="-112" charset="0"/>
              </a:rPr>
              <a:t>	Greater thicknesses an can achieved with larger circle.</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Allows diver to exit water fully dressed with fins.</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Reduces support staff injuries due to slips and falls.</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7283" y="1727609"/>
            <a:ext cx="3013830" cy="2260373"/>
          </a:xfrm>
          <a:effectLst>
            <a:softEdge rad="112500"/>
          </a:effectLst>
        </p:spPr>
      </p:pic>
      <p:pic>
        <p:nvPicPr>
          <p:cNvPr id="7" name="Content Placeholder 28" descr="DSCN0973.JPG"/>
          <p:cNvPicPr>
            <a:picLocks noChangeAspect="1"/>
          </p:cNvPicPr>
          <p:nvPr/>
        </p:nvPicPr>
        <p:blipFill>
          <a:blip r:embed="rId3"/>
          <a:stretch>
            <a:fillRect/>
          </a:stretch>
        </p:blipFill>
        <p:spPr>
          <a:xfrm>
            <a:off x="644006" y="4256241"/>
            <a:ext cx="2977990" cy="2233493"/>
          </a:xfrm>
          <a:prstGeom prst="rect">
            <a:avLst/>
          </a:prstGeom>
          <a:ln>
            <a:noFill/>
          </a:ln>
          <a:effectLst>
            <a:softEdge rad="112500"/>
          </a:effectLst>
        </p:spPr>
      </p:pic>
      <p:sp>
        <p:nvSpPr>
          <p:cNvPr id="56325"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smtClean="0">
                <a:latin typeface="Trebuchet MS" pitchFamily="-112" charset="0"/>
                <a:ea typeface="Trebuchet MS" pitchFamily="-112" charset="0"/>
                <a:cs typeface="Trebuchet MS" pitchFamily="-112" charset="0"/>
              </a:rPr>
              <a:t>Attaches </a:t>
            </a:r>
            <a:r>
              <a:rPr lang="en-US" sz="2400" dirty="0">
                <a:latin typeface="Trebuchet MS" pitchFamily="-112" charset="0"/>
                <a:ea typeface="Trebuchet MS" pitchFamily="-112" charset="0"/>
                <a:cs typeface="Trebuchet MS" pitchFamily="-112" charset="0"/>
              </a:rPr>
              <a:t>to 2” to 22”of ice.</a:t>
            </a:r>
          </a:p>
          <a:p>
            <a:pPr marL="438150" indent="-319088" defTabSz="914400">
              <a:buClr>
                <a:schemeClr val="accent1"/>
              </a:buClr>
              <a:buSzPct val="80000"/>
              <a:buFont typeface="Wingdings 2" pitchFamily="-112" charset="2"/>
              <a:buNone/>
            </a:pPr>
            <a:r>
              <a:rPr lang="en-US" sz="1600" dirty="0">
                <a:latin typeface="Trebuchet MS" pitchFamily="-112" charset="0"/>
                <a:ea typeface="Trebuchet MS" pitchFamily="-112" charset="0"/>
                <a:cs typeface="Trebuchet MS" pitchFamily="-112" charset="0"/>
              </a:rPr>
              <a:t>	Greater thicknesses an can achieved with larger circle.</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Allows diver to exit water fully dressed with fins.</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Reduces support staff injuries due to slips and falls.</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Reduces the number of support staff needed. Especially on poor ice conditions.</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7283" y="1727609"/>
            <a:ext cx="3013830" cy="2260372"/>
          </a:xfrm>
          <a:effectLst>
            <a:softEdge rad="112500"/>
          </a:effectLst>
        </p:spPr>
      </p:pic>
      <p:pic>
        <p:nvPicPr>
          <p:cNvPr id="7" name="Content Placeholder 28" descr="DSCN0973.JPG"/>
          <p:cNvPicPr>
            <a:picLocks noChangeAspect="1"/>
          </p:cNvPicPr>
          <p:nvPr/>
        </p:nvPicPr>
        <p:blipFill>
          <a:blip r:embed="rId3"/>
          <a:stretch>
            <a:fillRect/>
          </a:stretch>
        </p:blipFill>
        <p:spPr>
          <a:xfrm>
            <a:off x="644006" y="4256241"/>
            <a:ext cx="2977990" cy="2233492"/>
          </a:xfrm>
          <a:prstGeom prst="rect">
            <a:avLst/>
          </a:prstGeom>
          <a:ln>
            <a:noFill/>
          </a:ln>
          <a:effectLst>
            <a:softEdge rad="112500"/>
          </a:effectLst>
        </p:spPr>
      </p:pic>
      <p:sp>
        <p:nvSpPr>
          <p:cNvPr id="57349"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Reduces wear and tear on gear by eliminating being dragged out of the water.</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7283" y="1727609"/>
            <a:ext cx="3013829" cy="2260372"/>
          </a:xfrm>
          <a:effectLst>
            <a:softEdge rad="112500"/>
          </a:effectLst>
        </p:spPr>
      </p:pic>
      <p:pic>
        <p:nvPicPr>
          <p:cNvPr id="7" name="Content Placeholder 28" descr="DSCN0973.JPG"/>
          <p:cNvPicPr>
            <a:picLocks noChangeAspect="1"/>
          </p:cNvPicPr>
          <p:nvPr/>
        </p:nvPicPr>
        <p:blipFill>
          <a:blip r:embed="rId3"/>
          <a:stretch>
            <a:fillRect/>
          </a:stretch>
        </p:blipFill>
        <p:spPr>
          <a:xfrm>
            <a:off x="644006" y="4256241"/>
            <a:ext cx="2977989" cy="2233492"/>
          </a:xfrm>
          <a:prstGeom prst="rect">
            <a:avLst/>
          </a:prstGeom>
          <a:ln>
            <a:noFill/>
          </a:ln>
          <a:effectLst>
            <a:softEdge rad="112500"/>
          </a:effectLst>
        </p:spPr>
      </p:pic>
      <p:sp>
        <p:nvSpPr>
          <p:cNvPr id="58373"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Reduces wear and tear on gear by eliminating being dragged out of the water.</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Aides in rescue and/or recovery of a victim.</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8174" y="1727609"/>
            <a:ext cx="3012046" cy="2260372"/>
          </a:xfrm>
          <a:effectLst>
            <a:softEdge rad="112500"/>
          </a:effectLst>
        </p:spPr>
      </p:pic>
      <p:pic>
        <p:nvPicPr>
          <p:cNvPr id="7" name="Content Placeholder 28" descr="DSCN0973.JPG"/>
          <p:cNvPicPr>
            <a:picLocks noChangeAspect="1"/>
          </p:cNvPicPr>
          <p:nvPr/>
        </p:nvPicPr>
        <p:blipFill>
          <a:blip r:embed="rId3"/>
          <a:stretch>
            <a:fillRect/>
          </a:stretch>
        </p:blipFill>
        <p:spPr>
          <a:xfrm>
            <a:off x="644006" y="4380728"/>
            <a:ext cx="2977989" cy="1984518"/>
          </a:xfrm>
          <a:prstGeom prst="rect">
            <a:avLst/>
          </a:prstGeom>
          <a:ln>
            <a:noFill/>
          </a:ln>
          <a:effectLst>
            <a:softEdge rad="112500"/>
          </a:effectLst>
        </p:spPr>
      </p:pic>
      <p:sp>
        <p:nvSpPr>
          <p:cNvPr id="59397"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Reduces wear and tear on gear by eliminating being dragged out of the water.</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Aides in rescue and/or recovery of a victim.</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Allows diver to rest and conserve energy prior to and after a dive.</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8174" y="1854188"/>
            <a:ext cx="3012046" cy="2007213"/>
          </a:xfrm>
          <a:effectLst>
            <a:softEdge rad="112500"/>
          </a:effectLst>
        </p:spPr>
      </p:pic>
      <p:pic>
        <p:nvPicPr>
          <p:cNvPr id="7" name="Content Placeholder 28" descr="DSCN0973.JPG"/>
          <p:cNvPicPr>
            <a:picLocks noChangeAspect="1"/>
          </p:cNvPicPr>
          <p:nvPr/>
        </p:nvPicPr>
        <p:blipFill>
          <a:blip r:embed="rId3"/>
          <a:stretch>
            <a:fillRect/>
          </a:stretch>
        </p:blipFill>
        <p:spPr>
          <a:xfrm>
            <a:off x="809988" y="4380728"/>
            <a:ext cx="2646024" cy="1984518"/>
          </a:xfrm>
          <a:prstGeom prst="rect">
            <a:avLst/>
          </a:prstGeom>
          <a:ln>
            <a:noFill/>
          </a:ln>
          <a:effectLst>
            <a:softEdge rad="112500"/>
          </a:effectLst>
        </p:spPr>
      </p:pic>
      <p:sp>
        <p:nvSpPr>
          <p:cNvPr id="6" name="Content Placeholder 27"/>
          <p:cNvSpPr txBox="1">
            <a:spLocks/>
          </p:cNvSpPr>
          <p:nvPr/>
        </p:nvSpPr>
        <p:spPr>
          <a:xfrm>
            <a:off x="3962400" y="1600200"/>
            <a:ext cx="4876800" cy="5030788"/>
          </a:xfrm>
          <a:prstGeom prst="rect">
            <a:avLst/>
          </a:prstGeom>
        </p:spPr>
        <p:txBody>
          <a:bodyPr lIns="54864" tIns="91440">
            <a:normAutofit lnSpcReduction="10000"/>
          </a:bodyPr>
          <a:lstStyle/>
          <a:p>
            <a:pPr marL="438912" indent="-320040" defTabSz="914400" fontAlgn="auto">
              <a:spcBef>
                <a:spcPts val="0"/>
              </a:spcBef>
              <a:spcAft>
                <a:spcPts val="0"/>
              </a:spcAft>
              <a:buClr>
                <a:schemeClr val="accent1"/>
              </a:buClr>
              <a:buSzPct val="80000"/>
              <a:buFont typeface="Wingdings 2"/>
              <a:buChar char=""/>
              <a:defRPr/>
            </a:pPr>
            <a:r>
              <a:rPr lang="en-US" sz="2400" dirty="0">
                <a:latin typeface="Trebuchet MS"/>
                <a:ea typeface="+mn-ea"/>
                <a:cs typeface="Trebuchet MS"/>
              </a:rPr>
              <a:t>Reduces wear and tear on gear by eliminating being dragged out of the water.</a:t>
            </a:r>
          </a:p>
          <a:p>
            <a:pPr marL="438912" indent="-320040" defTabSz="914400" fontAlgn="auto">
              <a:spcBef>
                <a:spcPts val="0"/>
              </a:spcBef>
              <a:spcAft>
                <a:spcPts val="0"/>
              </a:spcAft>
              <a:buClr>
                <a:schemeClr val="accent1"/>
              </a:buClr>
              <a:buSzPct val="80000"/>
              <a:buFont typeface="Wingdings 2"/>
              <a:buChar char=""/>
              <a:defRPr/>
            </a:pPr>
            <a:endParaRPr lang="en-US" sz="2400" dirty="0">
              <a:latin typeface="Trebuchet MS"/>
              <a:ea typeface="+mn-ea"/>
              <a:cs typeface="Trebuchet MS"/>
            </a:endParaRPr>
          </a:p>
          <a:p>
            <a:pPr marL="438912" indent="-320040" defTabSz="914400" fontAlgn="auto">
              <a:spcBef>
                <a:spcPts val="0"/>
              </a:spcBef>
              <a:spcAft>
                <a:spcPts val="0"/>
              </a:spcAft>
              <a:buClr>
                <a:schemeClr val="accent1"/>
              </a:buClr>
              <a:buSzPct val="80000"/>
              <a:buFont typeface="Wingdings 2"/>
              <a:buChar char=""/>
              <a:defRPr/>
            </a:pPr>
            <a:r>
              <a:rPr lang="en-US" sz="2400" dirty="0">
                <a:latin typeface="Trebuchet MS"/>
                <a:ea typeface="+mn-ea"/>
                <a:cs typeface="Trebuchet MS"/>
              </a:rPr>
              <a:t>Aides in rescue and recovery of victim.</a:t>
            </a:r>
          </a:p>
          <a:p>
            <a:pPr marL="438912" indent="-320040" defTabSz="914400" fontAlgn="auto">
              <a:spcBef>
                <a:spcPts val="0"/>
              </a:spcBef>
              <a:spcAft>
                <a:spcPts val="0"/>
              </a:spcAft>
              <a:buClr>
                <a:schemeClr val="accent1"/>
              </a:buClr>
              <a:buSzPct val="80000"/>
              <a:buFont typeface="Wingdings 2"/>
              <a:buChar char=""/>
              <a:defRPr/>
            </a:pPr>
            <a:endParaRPr lang="en-US" sz="2400" dirty="0">
              <a:latin typeface="Trebuchet MS"/>
              <a:ea typeface="+mn-ea"/>
              <a:cs typeface="Trebuchet MS"/>
            </a:endParaRPr>
          </a:p>
          <a:p>
            <a:pPr marL="438912" indent="-320040" defTabSz="914400" fontAlgn="auto">
              <a:spcBef>
                <a:spcPts val="0"/>
              </a:spcBef>
              <a:spcAft>
                <a:spcPts val="0"/>
              </a:spcAft>
              <a:buClr>
                <a:schemeClr val="accent1"/>
              </a:buClr>
              <a:buSzPct val="80000"/>
              <a:buFont typeface="Wingdings 2"/>
              <a:buChar char=""/>
              <a:defRPr/>
            </a:pPr>
            <a:r>
              <a:rPr lang="en-US" sz="2400" dirty="0">
                <a:latin typeface="Trebuchet MS"/>
                <a:ea typeface="+mn-ea"/>
                <a:cs typeface="Trebuchet MS"/>
              </a:rPr>
              <a:t>Allows diver to rest and conserve energy prior to and after a dive.</a:t>
            </a:r>
          </a:p>
          <a:p>
            <a:pPr marL="438912" indent="-320040" defTabSz="914400" fontAlgn="auto">
              <a:spcBef>
                <a:spcPts val="0"/>
              </a:spcBef>
              <a:spcAft>
                <a:spcPts val="0"/>
              </a:spcAft>
              <a:buClr>
                <a:schemeClr val="accent1"/>
              </a:buClr>
              <a:buSzPct val="80000"/>
              <a:buFont typeface="Wingdings 2"/>
              <a:buChar char=""/>
              <a:defRPr/>
            </a:pPr>
            <a:endParaRPr lang="en-US" sz="2400" dirty="0">
              <a:latin typeface="Trebuchet MS"/>
              <a:ea typeface="+mn-ea"/>
              <a:cs typeface="Trebuchet MS"/>
            </a:endParaRPr>
          </a:p>
          <a:p>
            <a:pPr marL="438912" indent="-320040" defTabSz="914400" fontAlgn="auto">
              <a:spcBef>
                <a:spcPts val="0"/>
              </a:spcBef>
              <a:spcAft>
                <a:spcPts val="0"/>
              </a:spcAft>
              <a:buClr>
                <a:schemeClr val="accent1"/>
              </a:buClr>
              <a:buSzPct val="80000"/>
              <a:buFont typeface="Wingdings 2"/>
              <a:buChar char=""/>
              <a:defRPr/>
            </a:pPr>
            <a:r>
              <a:rPr lang="en-US" sz="2400" dirty="0">
                <a:latin typeface="Trebuchet MS"/>
                <a:ea typeface="+mn-ea"/>
                <a:cs typeface="Trebuchet MS"/>
              </a:rPr>
              <a:t>Allows for repairs and adjustments due to cold conditions.</a:t>
            </a:r>
            <a:endParaRPr lang="en-US" sz="1600" dirty="0">
              <a:latin typeface="Trebuchet MS"/>
              <a:ea typeface="+mn-ea"/>
              <a:cs typeface="Trebuchet MS"/>
            </a:endParaRPr>
          </a:p>
          <a:p>
            <a:pPr marL="438912" indent="-320040" defTabSz="914400" fontAlgn="auto">
              <a:spcBef>
                <a:spcPts val="0"/>
              </a:spcBef>
              <a:spcAft>
                <a:spcPts val="0"/>
              </a:spcAft>
              <a:buClr>
                <a:schemeClr val="accent1"/>
              </a:buClr>
              <a:buSzPct val="80000"/>
              <a:buFont typeface="Wingdings 2"/>
              <a:buNone/>
              <a:defRPr/>
            </a:pPr>
            <a:endParaRPr lang="en-US" sz="1600" dirty="0">
              <a:latin typeface="Trebuchet MS"/>
              <a:ea typeface="+mn-ea"/>
              <a:cs typeface="Trebuchet MS"/>
            </a:endParaRPr>
          </a:p>
        </p:txBody>
      </p:sp>
    </p:spTree>
  </p:cSld>
  <p:clrMapOvr>
    <a:masterClrMapping/>
  </p:clrMapOvr>
  <p:transition spd="med">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796055" y="1854188"/>
            <a:ext cx="2676284" cy="2007213"/>
          </a:xfrm>
          <a:effectLst>
            <a:softEdge rad="112500"/>
          </a:effectLst>
        </p:spPr>
      </p:pic>
      <p:pic>
        <p:nvPicPr>
          <p:cNvPr id="7" name="Content Placeholder 28" descr="DSCN0973.JPG"/>
          <p:cNvPicPr>
            <a:picLocks noChangeAspect="1"/>
          </p:cNvPicPr>
          <p:nvPr/>
        </p:nvPicPr>
        <p:blipFill>
          <a:blip r:embed="rId3"/>
          <a:stretch>
            <a:fillRect/>
          </a:stretch>
        </p:blipFill>
        <p:spPr>
          <a:xfrm>
            <a:off x="809988" y="4491338"/>
            <a:ext cx="2646024" cy="1763298"/>
          </a:xfrm>
          <a:prstGeom prst="rect">
            <a:avLst/>
          </a:prstGeom>
          <a:ln>
            <a:noFill/>
          </a:ln>
          <a:effectLst>
            <a:softEdge rad="112500"/>
          </a:effectLst>
        </p:spPr>
      </p:pic>
      <p:sp>
        <p:nvSpPr>
          <p:cNvPr id="61445"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Streamlines operation by getting divers out quickly.</a:t>
            </a: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796055" y="1854188"/>
            <a:ext cx="2676284" cy="2007213"/>
          </a:xfrm>
          <a:effectLst>
            <a:softEdge rad="112500"/>
          </a:effectLst>
        </p:spPr>
      </p:pic>
      <p:pic>
        <p:nvPicPr>
          <p:cNvPr id="7" name="Content Placeholder 28" descr="DSCN0973.JPG"/>
          <p:cNvPicPr>
            <a:picLocks noChangeAspect="1"/>
          </p:cNvPicPr>
          <p:nvPr/>
        </p:nvPicPr>
        <p:blipFill>
          <a:blip r:embed="rId3"/>
          <a:stretch>
            <a:fillRect/>
          </a:stretch>
        </p:blipFill>
        <p:spPr>
          <a:xfrm>
            <a:off x="809988" y="4380728"/>
            <a:ext cx="2646024" cy="1984518"/>
          </a:xfrm>
          <a:prstGeom prst="rect">
            <a:avLst/>
          </a:prstGeom>
          <a:ln>
            <a:noFill/>
          </a:ln>
          <a:effectLst>
            <a:softEdge rad="112500"/>
          </a:effectLst>
        </p:spPr>
      </p:pic>
      <p:sp>
        <p:nvSpPr>
          <p:cNvPr id="62469"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Streamlines operation by getting divers out quickly.</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Can be set up in small ice opening. </a:t>
            </a: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sp>
        <p:nvSpPr>
          <p:cNvPr id="17412"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Injuries do not discriminate.</a:t>
            </a:r>
          </a:p>
        </p:txBody>
      </p:sp>
    </p:spTree>
  </p:cSld>
  <p:clrMapOvr>
    <a:masterClrMapping/>
  </p:clrMapOvr>
  <p:transition spd="med">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796055" y="1854188"/>
            <a:ext cx="2676284" cy="2007213"/>
          </a:xfrm>
          <a:effectLst>
            <a:softEdge rad="112500"/>
          </a:effectLst>
        </p:spPr>
      </p:pic>
      <p:pic>
        <p:nvPicPr>
          <p:cNvPr id="7" name="Content Placeholder 28" descr="DSCN0973.JPG"/>
          <p:cNvPicPr>
            <a:picLocks noChangeAspect="1"/>
          </p:cNvPicPr>
          <p:nvPr/>
        </p:nvPicPr>
        <p:blipFill>
          <a:blip r:embed="rId3"/>
          <a:stretch>
            <a:fillRect/>
          </a:stretch>
        </p:blipFill>
        <p:spPr>
          <a:xfrm>
            <a:off x="809988" y="4380728"/>
            <a:ext cx="2646024" cy="1984518"/>
          </a:xfrm>
          <a:prstGeom prst="rect">
            <a:avLst/>
          </a:prstGeom>
          <a:ln>
            <a:noFill/>
          </a:ln>
          <a:effectLst>
            <a:softEdge rad="112500"/>
          </a:effectLst>
        </p:spPr>
      </p:pic>
      <p:sp>
        <p:nvSpPr>
          <p:cNvPr id="63493"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Streamlines operation by getting divers out quickly.</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Can be set up in small ice opening. </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Ladder in the folded position does not interfere with rope patterns.</a:t>
            </a: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Ice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796055" y="1966063"/>
            <a:ext cx="2676284" cy="1783463"/>
          </a:xfrm>
          <a:effectLst>
            <a:softEdge rad="112500"/>
          </a:effectLst>
        </p:spPr>
      </p:pic>
      <p:pic>
        <p:nvPicPr>
          <p:cNvPr id="7" name="Content Placeholder 28" descr="DSCN0973.JPG"/>
          <p:cNvPicPr>
            <a:picLocks noChangeAspect="1"/>
          </p:cNvPicPr>
          <p:nvPr/>
        </p:nvPicPr>
        <p:blipFill>
          <a:blip r:embed="rId3"/>
          <a:stretch>
            <a:fillRect/>
          </a:stretch>
        </p:blipFill>
        <p:spPr>
          <a:xfrm>
            <a:off x="810771" y="4380728"/>
            <a:ext cx="2644458" cy="1984518"/>
          </a:xfrm>
          <a:prstGeom prst="rect">
            <a:avLst/>
          </a:prstGeom>
          <a:ln>
            <a:noFill/>
          </a:ln>
          <a:effectLst>
            <a:softEdge rad="112500"/>
          </a:effectLst>
        </p:spPr>
      </p:pic>
      <p:sp>
        <p:nvSpPr>
          <p:cNvPr id="64517"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Streamlines operation by getting divers out quickly.</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Can be set up in small ice opening. </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Ladder in the folded position does not interfere with rope patterns.</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Safety and risk reduction makes the Penguin Ice Ladder an invaluable tool.</a:t>
            </a: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Pier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945222" y="1966063"/>
            <a:ext cx="2377950" cy="1783463"/>
          </a:xfrm>
          <a:effectLst>
            <a:softEdge rad="112500"/>
          </a:effectLst>
        </p:spPr>
      </p:pic>
      <p:pic>
        <p:nvPicPr>
          <p:cNvPr id="7" name="Content Placeholder 28" descr="DSCN0973.JPG"/>
          <p:cNvPicPr>
            <a:picLocks noChangeAspect="1"/>
          </p:cNvPicPr>
          <p:nvPr/>
        </p:nvPicPr>
        <p:blipFill>
          <a:blip r:embed="rId3"/>
          <a:stretch>
            <a:fillRect/>
          </a:stretch>
        </p:blipFill>
        <p:spPr>
          <a:xfrm>
            <a:off x="810771" y="4381315"/>
            <a:ext cx="2644458" cy="1983343"/>
          </a:xfrm>
          <a:prstGeom prst="rect">
            <a:avLst/>
          </a:prstGeom>
          <a:ln>
            <a:noFill/>
          </a:ln>
          <a:effectLst>
            <a:softEdge rad="112500"/>
          </a:effectLst>
        </p:spPr>
      </p:pic>
      <p:sp>
        <p:nvSpPr>
          <p:cNvPr id="65541"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With the addition of the included rubber pier pads the Penguin Ice Ladder can be used on piers and docks.</a:t>
            </a: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Pier Operations</a:t>
            </a:r>
            <a:endParaRPr lang="en-US" dirty="0">
              <a:solidFill>
                <a:schemeClr val="accent1">
                  <a:satMod val="150000"/>
                </a:schemeClr>
              </a:solidFill>
              <a:ea typeface="+mj-ea"/>
              <a:cs typeface="+mj-cs"/>
            </a:endParaRPr>
          </a:p>
        </p:txBody>
      </p:sp>
      <p:sp>
        <p:nvSpPr>
          <p:cNvPr id="66563"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With the addition of the included rubber pier pads the Penguin Ice Ladder can be used on piers and docks.</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Rubber pier pads protect the pier or dock from damage. They also protect the ice spikes on the ladder itself.</a:t>
            </a:r>
            <a:endParaRPr lang="en-US" sz="1600" dirty="0">
              <a:latin typeface="Trebuchet MS" pitchFamily="-112" charset="0"/>
              <a:ea typeface="Trebuchet MS" pitchFamily="-112" charset="0"/>
              <a:cs typeface="Trebuchet MS" pitchFamily="-112" charset="0"/>
            </a:endParaRPr>
          </a:p>
        </p:txBody>
      </p:sp>
      <p:pic>
        <p:nvPicPr>
          <p:cNvPr id="9" name="Content Placeholder 8" descr="tnt3.JPG"/>
          <p:cNvPicPr>
            <a:picLocks noGrp="1" noChangeAspect="1"/>
          </p:cNvPicPr>
          <p:nvPr>
            <p:ph sz="half" idx="1"/>
          </p:nvPr>
        </p:nvPicPr>
        <p:blipFill>
          <a:blip r:embed="rId2"/>
          <a:srcRect l="-8222" r="-8222"/>
          <a:stretch>
            <a:fillRect/>
          </a:stretch>
        </p:blipFill>
        <p:spPr>
          <a:xfrm>
            <a:off x="244272" y="1905000"/>
            <a:ext cx="3641928" cy="4169664"/>
          </a:xfrm>
          <a:effectLst>
            <a:softEdge rad="112500"/>
          </a:effectLst>
        </p:spPr>
      </p:pic>
    </p:spTree>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Pier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945222" y="1966063"/>
            <a:ext cx="2377949" cy="1783462"/>
          </a:xfrm>
          <a:effectLst>
            <a:softEdge rad="112500"/>
          </a:effectLst>
        </p:spPr>
      </p:pic>
      <p:pic>
        <p:nvPicPr>
          <p:cNvPr id="7" name="Content Placeholder 28" descr="DSCN0973.JPG"/>
          <p:cNvPicPr>
            <a:picLocks noChangeAspect="1"/>
          </p:cNvPicPr>
          <p:nvPr/>
        </p:nvPicPr>
        <p:blipFill>
          <a:blip r:embed="rId3"/>
          <a:stretch>
            <a:fillRect/>
          </a:stretch>
        </p:blipFill>
        <p:spPr>
          <a:xfrm>
            <a:off x="810771" y="4381315"/>
            <a:ext cx="2644457" cy="1983342"/>
          </a:xfrm>
          <a:prstGeom prst="rect">
            <a:avLst/>
          </a:prstGeom>
          <a:ln>
            <a:noFill/>
          </a:ln>
          <a:effectLst>
            <a:softEdge rad="112500"/>
          </a:effectLst>
        </p:spPr>
      </p:pic>
      <p:sp>
        <p:nvSpPr>
          <p:cNvPr id="67589"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With the addition of the included rubber pier pads the Penguin Ice Ladder can be used on piers and docks.</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Rubber pier pads protect the pier or dock from damage. They also protect the ice spikes on the ladder itself.</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The rubber pier pads make the Penguin Ice Ladder useable year round.</a:t>
            </a: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Versatility – Boat Operations</a:t>
            </a:r>
            <a:endParaRPr lang="en-US" dirty="0">
              <a:solidFill>
                <a:schemeClr val="accent1">
                  <a:satMod val="150000"/>
                </a:schemeClr>
              </a:solidFill>
              <a:ea typeface="+mj-ea"/>
              <a:cs typeface="+mj-cs"/>
            </a:endParaRPr>
          </a:p>
        </p:txBody>
      </p:sp>
      <p:pic>
        <p:nvPicPr>
          <p:cNvPr id="29" name="Content Placeholder 28" descr="DSCN0973.JPG"/>
          <p:cNvPicPr>
            <a:picLocks noGrp="1" noChangeAspect="1"/>
          </p:cNvPicPr>
          <p:nvPr>
            <p:ph sz="half" idx="1"/>
          </p:nvPr>
        </p:nvPicPr>
        <p:blipFill>
          <a:blip r:embed="rId2"/>
          <a:stretch>
            <a:fillRect/>
          </a:stretch>
        </p:blipFill>
        <p:spPr>
          <a:xfrm>
            <a:off x="627283" y="1727609"/>
            <a:ext cx="3013829" cy="2260371"/>
          </a:xfrm>
          <a:effectLst>
            <a:softEdge rad="112500"/>
          </a:effectLst>
        </p:spPr>
      </p:pic>
      <p:pic>
        <p:nvPicPr>
          <p:cNvPr id="7" name="Content Placeholder 28" descr="DSCN0973.JPG"/>
          <p:cNvPicPr>
            <a:picLocks noChangeAspect="1"/>
          </p:cNvPicPr>
          <p:nvPr/>
        </p:nvPicPr>
        <p:blipFill>
          <a:blip r:embed="rId3"/>
          <a:stretch>
            <a:fillRect/>
          </a:stretch>
        </p:blipFill>
        <p:spPr>
          <a:xfrm>
            <a:off x="644006" y="4256241"/>
            <a:ext cx="2977989" cy="2233491"/>
          </a:xfrm>
          <a:prstGeom prst="rect">
            <a:avLst/>
          </a:prstGeom>
          <a:ln>
            <a:noFill/>
          </a:ln>
          <a:effectLst>
            <a:softEdge rad="112500"/>
          </a:effectLst>
        </p:spPr>
      </p:pic>
      <p:sp>
        <p:nvSpPr>
          <p:cNvPr id="68613" name="Content Placeholder 27"/>
          <p:cNvSpPr txBox="1">
            <a:spLocks/>
          </p:cNvSpPr>
          <p:nvPr/>
        </p:nvSpPr>
        <p:spPr bwMode="auto">
          <a:xfrm>
            <a:off x="3962400" y="1600200"/>
            <a:ext cx="4876800" cy="5030788"/>
          </a:xfrm>
          <a:prstGeom prst="rect">
            <a:avLst/>
          </a:prstGeom>
          <a:noFill/>
          <a:ln w="9525">
            <a:noFill/>
            <a:miter lim="800000"/>
            <a:headEnd/>
            <a:tailEnd/>
          </a:ln>
        </p:spPr>
        <p:txBody>
          <a:bodyPr lIns="54864" tIns="91440">
            <a:prstTxWarp prst="textNoShape">
              <a:avLst/>
            </a:prstTxWarp>
          </a:bodyPr>
          <a:lstStyle/>
          <a:p>
            <a:pPr marL="438150" indent="-319088" defTabSz="914400">
              <a:buClr>
                <a:schemeClr val="accent1"/>
              </a:buClr>
              <a:buSzPct val="80000"/>
              <a:buFont typeface="Wingdings 2" pitchFamily="-112" charset="2"/>
              <a:buChar char=""/>
            </a:pPr>
            <a:r>
              <a:rPr lang="en-US" sz="2400" dirty="0">
                <a:latin typeface="Trebuchet MS" pitchFamily="-112" charset="0"/>
                <a:ea typeface="Trebuchet MS" pitchFamily="-112" charset="0"/>
                <a:cs typeface="Trebuchet MS" pitchFamily="-112" charset="0"/>
              </a:rPr>
              <a:t>Customizable boat brackets</a:t>
            </a:r>
            <a:r>
              <a:rPr lang="en-US" sz="2400" dirty="0" smtClean="0">
                <a:latin typeface="Trebuchet MS" pitchFamily="-112" charset="0"/>
                <a:ea typeface="Trebuchet MS" pitchFamily="-112" charset="0"/>
                <a:cs typeface="Trebuchet MS" pitchFamily="-112" charset="0"/>
              </a:rPr>
              <a:t> are </a:t>
            </a:r>
            <a:r>
              <a:rPr lang="en-US" sz="2400" dirty="0">
                <a:latin typeface="Trebuchet MS" pitchFamily="-112" charset="0"/>
                <a:ea typeface="Trebuchet MS" pitchFamily="-112" charset="0"/>
                <a:cs typeface="Trebuchet MS" pitchFamily="-112" charset="0"/>
              </a:rPr>
              <a:t>made to each specific boat application.</a:t>
            </a:r>
          </a:p>
          <a:p>
            <a:pPr marL="438150" indent="-319088" defTabSz="914400">
              <a:buClr>
                <a:schemeClr val="accent1"/>
              </a:buClr>
              <a:buSzPct val="80000"/>
              <a:buFont typeface="Wingdings 2" pitchFamily="-112" charset="2"/>
              <a:buChar char=""/>
            </a:pPr>
            <a:endParaRPr lang="en-US" sz="2400" dirty="0">
              <a:latin typeface="Trebuchet MS" pitchFamily="-112" charset="0"/>
              <a:ea typeface="Trebuchet MS" pitchFamily="-112" charset="0"/>
              <a:cs typeface="Trebuchet MS" pitchFamily="-112" charset="0"/>
            </a:endParaRPr>
          </a:p>
          <a:p>
            <a:pPr marL="438150" indent="-319088" defTabSz="914400">
              <a:buClr>
                <a:schemeClr val="accent1"/>
              </a:buClr>
              <a:buSzPct val="80000"/>
            </a:pPr>
            <a:r>
              <a:rPr lang="en-US" sz="2400" dirty="0">
                <a:latin typeface="Trebuchet MS" pitchFamily="-112" charset="0"/>
                <a:ea typeface="Trebuchet MS" pitchFamily="-112" charset="0"/>
                <a:cs typeface="Trebuchet MS" pitchFamily="-112" charset="0"/>
              </a:rPr>
              <a:t>	Adding a bracket to a boat extends the versatility of the Penguin Ice Ladder.</a:t>
            </a:r>
            <a:endParaRPr lang="en-US" sz="1600" dirty="0">
              <a:latin typeface="Trebuchet MS" pitchFamily="-112" charset="0"/>
              <a:ea typeface="Trebuchet MS" pitchFamily="-112" charset="0"/>
              <a:cs typeface="Trebuchet MS" pitchFamily="-112" charset="0"/>
            </a:endParaRPr>
          </a:p>
          <a:p>
            <a:pPr marL="438150" indent="-319088" defTabSz="914400">
              <a:buClr>
                <a:schemeClr val="accent1"/>
              </a:buClr>
              <a:buSzPct val="80000"/>
              <a:buFont typeface="Wingdings 2" pitchFamily="-112" charset="2"/>
              <a:buNone/>
            </a:pPr>
            <a:endParaRPr lang="en-US" sz="1600" dirty="0">
              <a:latin typeface="Trebuchet MS" pitchFamily="-112" charset="0"/>
              <a:ea typeface="Trebuchet MS" pitchFamily="-112" charset="0"/>
              <a:cs typeface="Trebuchet MS" pitchFamily="-112" charset="0"/>
            </a:endParaRPr>
          </a:p>
        </p:txBody>
      </p:sp>
    </p:spTree>
  </p:cSld>
  <p:clrMapOvr>
    <a:masterClrMapping/>
  </p:clrMapOvr>
  <p:transition spd="med">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457200" y="152400"/>
            <a:ext cx="8229600" cy="1251062"/>
          </a:xfrm>
        </p:spPr>
        <p:txBody>
          <a:bodyPr/>
          <a:lstStyle/>
          <a:p>
            <a:pPr fontAlgn="auto">
              <a:spcAft>
                <a:spcPts val="0"/>
              </a:spcAft>
              <a:defRPr/>
            </a:pPr>
            <a:r>
              <a:rPr lang="en-US" dirty="0" smtClean="0">
                <a:solidFill>
                  <a:schemeClr val="accent1">
                    <a:satMod val="150000"/>
                  </a:schemeClr>
                </a:solidFill>
                <a:ea typeface="+mj-ea"/>
                <a:cs typeface="+mj-cs"/>
              </a:rPr>
              <a:t>Testimonials</a:t>
            </a:r>
            <a:endParaRPr lang="en-US" dirty="0">
              <a:solidFill>
                <a:schemeClr val="accent1">
                  <a:satMod val="150000"/>
                </a:schemeClr>
              </a:solidFill>
              <a:ea typeface="+mj-ea"/>
              <a:cs typeface="+mj-cs"/>
            </a:endParaRPr>
          </a:p>
        </p:txBody>
      </p:sp>
      <p:sp>
        <p:nvSpPr>
          <p:cNvPr id="69635" name="TextBox 8"/>
          <p:cNvSpPr txBox="1">
            <a:spLocks noChangeArrowheads="1"/>
          </p:cNvSpPr>
          <p:nvPr/>
        </p:nvSpPr>
        <p:spPr bwMode="auto">
          <a:xfrm>
            <a:off x="457200" y="1905000"/>
            <a:ext cx="8229600" cy="5119688"/>
          </a:xfrm>
          <a:prstGeom prst="rect">
            <a:avLst/>
          </a:prstGeom>
          <a:noFill/>
          <a:ln w="9525">
            <a:noFill/>
            <a:miter lim="800000"/>
            <a:headEnd/>
            <a:tailEnd/>
          </a:ln>
        </p:spPr>
        <p:txBody>
          <a:bodyPr>
            <a:prstTxWarp prst="textNoShape">
              <a:avLst/>
            </a:prstTxWarp>
            <a:spAutoFit/>
          </a:bodyPr>
          <a:lstStyle/>
          <a:p>
            <a:r>
              <a:rPr lang="en-US" sz="2000" i="1" baseline="30000" dirty="0">
                <a:latin typeface="Times New Roman" pitchFamily="-112" charset="0"/>
                <a:ea typeface="Times New Roman" pitchFamily="-112" charset="0"/>
                <a:cs typeface="Times New Roman" pitchFamily="-112" charset="0"/>
              </a:rPr>
              <a:t>“Under extreme circumstances the Penguin Ice Ladder made entry and exit of the diver a breeze.  We were operating on a river with current, in an ice dive situation.  Using sonar, targets were identified with multiple holes being cut for diver access.  The Penguin ladder system allowed easy access with limited effort by the diver without the need for additional support personnel to aid in diver removal.  This was a key factor in the mission success; the ice was rather thin and more support member would have over weighted the ice shelf.  This was the one incident that the ladder proved itself outside of the training ground.  In the future I will make sure we have a Penguin Ice Ladder at our incidents.”</a:t>
            </a:r>
          </a:p>
          <a:p>
            <a:pPr algn="r"/>
            <a:r>
              <a:rPr lang="en-US" sz="2000" b="1" baseline="30000" dirty="0">
                <a:latin typeface="Times New Roman" pitchFamily="-112" charset="0"/>
                <a:ea typeface="Times New Roman" pitchFamily="-112" charset="0"/>
                <a:cs typeface="Times New Roman" pitchFamily="-112" charset="0"/>
              </a:rPr>
              <a:t>Todd Rishling, PSSI</a:t>
            </a:r>
          </a:p>
          <a:p>
            <a:pPr algn="r"/>
            <a:r>
              <a:rPr lang="en-US" sz="2000" b="1" baseline="30000" dirty="0">
                <a:latin typeface="Times New Roman" pitchFamily="-112" charset="0"/>
                <a:ea typeface="Times New Roman" pitchFamily="-112" charset="0"/>
                <a:cs typeface="Times New Roman" pitchFamily="-112" charset="0"/>
              </a:rPr>
              <a:t>Water Rescue Team Leader</a:t>
            </a:r>
          </a:p>
          <a:p>
            <a:pPr algn="r"/>
            <a:r>
              <a:rPr lang="en-US" sz="2000" b="1" i="1" baseline="30000" dirty="0">
                <a:latin typeface="Times New Roman" pitchFamily="-112" charset="0"/>
                <a:ea typeface="Times New Roman" pitchFamily="-112" charset="0"/>
                <a:cs typeface="Times New Roman" pitchFamily="-112" charset="0"/>
              </a:rPr>
              <a:t>18 Years of Service</a:t>
            </a:r>
          </a:p>
          <a:p>
            <a:endParaRPr lang="en-US" sz="2000" b="1" i="1" baseline="30000" dirty="0">
              <a:latin typeface="Times New Roman" pitchFamily="-112" charset="0"/>
              <a:ea typeface="Times New Roman" pitchFamily="-112" charset="0"/>
              <a:cs typeface="Times New Roman" pitchFamily="-112" charset="0"/>
            </a:endParaRPr>
          </a:p>
          <a:p>
            <a:endParaRPr lang="en-US" sz="2000" b="1" i="1" baseline="30000" dirty="0">
              <a:latin typeface="Times New Roman" pitchFamily="-112" charset="0"/>
              <a:ea typeface="Times New Roman" pitchFamily="-112" charset="0"/>
              <a:cs typeface="Times New Roman" pitchFamily="-112" charset="0"/>
            </a:endParaRPr>
          </a:p>
          <a:p>
            <a:r>
              <a:rPr lang="en-US" sz="2000" i="1" baseline="30000" dirty="0">
                <a:latin typeface="Times New Roman" pitchFamily="-112" charset="0"/>
                <a:ea typeface="Times New Roman" pitchFamily="-112" charset="0"/>
                <a:cs typeface="Times New Roman" pitchFamily="-112" charset="0"/>
              </a:rPr>
              <a:t>“Had it not been for the ice ladder the day of our dive training, we would have had to cancel. We were limited on surface help which would have made it impossible to get divers out of the hole. The ladder took minimal time to set up and was just what we needed to make the dive a success. The ladder did not interfere with any rope patterns or dive operations. When it came time for divers to exit the water they were able to climb out fully geared up (including fins) under their own power with no assistance needed and little effort. The ladder was sturdy and never moved during the whole drill. After using the ladder, I realized there is no other way divers should have to be extracted from the water. It is not worth the risk of serious injury or safety to personnel assisting divers in or out of the water. The ladder is truly the answer!”</a:t>
            </a:r>
          </a:p>
          <a:p>
            <a:pPr algn="r"/>
            <a:r>
              <a:rPr lang="en-US" sz="2000" baseline="30000" dirty="0">
                <a:latin typeface="Times New Roman" pitchFamily="-112" charset="0"/>
                <a:ea typeface="Times New Roman" pitchFamily="-112" charset="0"/>
                <a:cs typeface="Times New Roman" pitchFamily="-112" charset="0"/>
              </a:rPr>
              <a:t> </a:t>
            </a:r>
            <a:r>
              <a:rPr lang="en-US" sz="2000" b="1" baseline="30000" dirty="0">
                <a:latin typeface="Times New Roman" pitchFamily="-112" charset="0"/>
                <a:ea typeface="Times New Roman" pitchFamily="-112" charset="0"/>
                <a:cs typeface="Times New Roman" pitchFamily="-112" charset="0"/>
              </a:rPr>
              <a:t>Lt. Chris Mann</a:t>
            </a:r>
          </a:p>
          <a:p>
            <a:pPr algn="r"/>
            <a:r>
              <a:rPr lang="en-US" sz="2000" b="1" baseline="30000" dirty="0">
                <a:latin typeface="Times New Roman" pitchFamily="-112" charset="0"/>
                <a:ea typeface="Times New Roman" pitchFamily="-112" charset="0"/>
                <a:cs typeface="Times New Roman" pitchFamily="-112" charset="0"/>
              </a:rPr>
              <a:t>Divemaster</a:t>
            </a:r>
          </a:p>
          <a:p>
            <a:pPr algn="r"/>
            <a:r>
              <a:rPr lang="en-US" sz="2000" b="1" i="1" baseline="30000" dirty="0">
                <a:latin typeface="Times New Roman" pitchFamily="-112" charset="0"/>
                <a:ea typeface="Times New Roman" pitchFamily="-112" charset="0"/>
                <a:cs typeface="Times New Roman" pitchFamily="-112" charset="0"/>
              </a:rPr>
              <a:t>20 Years of Service</a:t>
            </a:r>
          </a:p>
          <a:p>
            <a:endParaRPr lang="en-US" sz="2000" dirty="0">
              <a:latin typeface="Times New Roman" pitchFamily="-112" charset="0"/>
              <a:ea typeface="Times New Roman" pitchFamily="-112" charset="0"/>
              <a:cs typeface="Times New Roman" pitchFamily="-112" charset="0"/>
            </a:endParaRPr>
          </a:p>
        </p:txBody>
      </p:sp>
    </p:spTree>
  </p:cSld>
  <p:clrMapOvr>
    <a:masterClrMapping/>
  </p:clrMapOvr>
  <p:transition spd="med">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Title 25"/>
          <p:cNvSpPr>
            <a:spLocks noGrp="1"/>
          </p:cNvSpPr>
          <p:nvPr>
            <p:ph type="title"/>
          </p:nvPr>
        </p:nvSpPr>
        <p:spPr>
          <a:xfrm>
            <a:off x="304800" y="152400"/>
            <a:ext cx="8534400" cy="1251062"/>
          </a:xfrm>
        </p:spPr>
        <p:txBody>
          <a:bodyPr>
            <a:normAutofit fontScale="90000"/>
          </a:bodyPr>
          <a:lstStyle/>
          <a:p>
            <a:pPr fontAlgn="auto">
              <a:spcAft>
                <a:spcPts val="0"/>
              </a:spcAft>
              <a:defRPr/>
            </a:pPr>
            <a:r>
              <a:rPr lang="en-US" dirty="0" smtClean="0">
                <a:solidFill>
                  <a:schemeClr val="accent1">
                    <a:satMod val="150000"/>
                  </a:schemeClr>
                </a:solidFill>
                <a:ea typeface="+mj-ea"/>
                <a:cs typeface="+mj-cs"/>
              </a:rPr>
              <a:t>Exclusive Limited Life Time Warranty</a:t>
            </a:r>
            <a:endParaRPr lang="en-US" dirty="0">
              <a:solidFill>
                <a:schemeClr val="accent1">
                  <a:satMod val="150000"/>
                </a:schemeClr>
              </a:solidFill>
              <a:ea typeface="+mj-ea"/>
              <a:cs typeface="+mj-cs"/>
            </a:endParaRPr>
          </a:p>
        </p:txBody>
      </p:sp>
      <p:pic>
        <p:nvPicPr>
          <p:cNvPr id="70659" name="Picture 3" descr="Warranty.pdf"/>
          <p:cNvPicPr>
            <a:picLocks noChangeAspect="1"/>
          </p:cNvPicPr>
          <p:nvPr/>
        </p:nvPicPr>
        <p:blipFill>
          <a:blip r:embed="rId2"/>
          <a:srcRect/>
          <a:stretch>
            <a:fillRect/>
          </a:stretch>
        </p:blipFill>
        <p:spPr bwMode="auto">
          <a:xfrm>
            <a:off x="457200" y="1905000"/>
            <a:ext cx="3473450" cy="4495800"/>
          </a:xfrm>
          <a:prstGeom prst="rect">
            <a:avLst/>
          </a:prstGeom>
          <a:noFill/>
          <a:ln w="9525">
            <a:noFill/>
            <a:miter lim="800000"/>
            <a:headEnd/>
            <a:tailEnd/>
          </a:ln>
        </p:spPr>
      </p:pic>
      <p:sp>
        <p:nvSpPr>
          <p:cNvPr id="70660" name="TextBox 4"/>
          <p:cNvSpPr txBox="1">
            <a:spLocks noChangeArrowheads="1"/>
          </p:cNvSpPr>
          <p:nvPr/>
        </p:nvSpPr>
        <p:spPr bwMode="auto">
          <a:xfrm>
            <a:off x="4191000" y="3100388"/>
            <a:ext cx="4648200" cy="1938992"/>
          </a:xfrm>
          <a:prstGeom prst="rect">
            <a:avLst/>
          </a:prstGeom>
          <a:noFill/>
          <a:ln w="9525">
            <a:noFill/>
            <a:miter lim="800000"/>
            <a:headEnd/>
            <a:tailEnd/>
          </a:ln>
        </p:spPr>
        <p:txBody>
          <a:bodyPr wrap="square">
            <a:prstTxWarp prst="textNoShape">
              <a:avLst/>
            </a:prstTxWarp>
            <a:spAutoFit/>
          </a:bodyPr>
          <a:lstStyle/>
          <a:p>
            <a:r>
              <a:rPr lang="en-US" sz="2000" dirty="0">
                <a:latin typeface="Trebuchet MS" pitchFamily="-112" charset="0"/>
                <a:ea typeface="Trebuchet MS" pitchFamily="-112" charset="0"/>
                <a:cs typeface="Trebuchet MS" pitchFamily="-112" charset="0"/>
              </a:rPr>
              <a:t>Weeb Enterprises, LLC believes in the craftsmanship and quality of materials used in the Penguin Ice Ladder. The Penguin Ice Ladder is manufactured to precision specifications to last a lifetime. We stand behind it 100%.</a:t>
            </a:r>
          </a:p>
        </p:txBody>
      </p:sp>
    </p:spTree>
  </p:cSld>
  <p:clrMapOvr>
    <a:masterClrMapping/>
  </p:clrMapOvr>
  <p:transition spd="med">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Penguin New Logo.eps"/>
          <p:cNvPicPr>
            <a:picLocks noChangeAspect="1"/>
          </p:cNvPicPr>
          <p:nvPr/>
        </p:nvPicPr>
        <p:blipFill>
          <a:blip r:embed="rId2"/>
          <a:srcRect/>
          <a:stretch>
            <a:fillRect/>
          </a:stretch>
        </p:blipFill>
        <p:spPr bwMode="auto">
          <a:xfrm>
            <a:off x="2571750" y="609600"/>
            <a:ext cx="4000500" cy="2006600"/>
          </a:xfrm>
          <a:prstGeom prst="rect">
            <a:avLst/>
          </a:prstGeom>
          <a:noFill/>
          <a:ln w="9525">
            <a:noFill/>
            <a:miter lim="800000"/>
            <a:headEnd/>
            <a:tailEnd/>
          </a:ln>
        </p:spPr>
      </p:pic>
      <p:sp>
        <p:nvSpPr>
          <p:cNvPr id="71683" name="TextBox 3"/>
          <p:cNvSpPr txBox="1">
            <a:spLocks noChangeArrowheads="1"/>
          </p:cNvSpPr>
          <p:nvPr/>
        </p:nvSpPr>
        <p:spPr bwMode="auto">
          <a:xfrm>
            <a:off x="1905000" y="3429000"/>
            <a:ext cx="6248400" cy="2246313"/>
          </a:xfrm>
          <a:prstGeom prst="rect">
            <a:avLst/>
          </a:prstGeom>
          <a:noFill/>
          <a:ln w="9525">
            <a:noFill/>
            <a:miter lim="800000"/>
            <a:headEnd/>
            <a:tailEnd/>
          </a:ln>
        </p:spPr>
        <p:txBody>
          <a:bodyPr>
            <a:prstTxWarp prst="textNoShape">
              <a:avLst/>
            </a:prstTxWarp>
            <a:spAutoFit/>
          </a:bodyPr>
          <a:lstStyle/>
          <a:p>
            <a:r>
              <a:rPr lang="en-US" sz="2000" dirty="0">
                <a:latin typeface="Trebuchet MS" pitchFamily="-112" charset="0"/>
                <a:ea typeface="Trebuchet MS" pitchFamily="-112" charset="0"/>
                <a:cs typeface="Trebuchet MS" pitchFamily="-112" charset="0"/>
              </a:rPr>
              <a:t>Thank you for inquiring about the Penguin Ice Ladder. If you have any questions or comments please </a:t>
            </a:r>
            <a:r>
              <a:rPr lang="en-US" sz="2000" dirty="0" smtClean="0">
                <a:latin typeface="Trebuchet MS" pitchFamily="-112" charset="0"/>
                <a:ea typeface="Trebuchet MS" pitchFamily="-112" charset="0"/>
                <a:cs typeface="Trebuchet MS" pitchFamily="-112" charset="0"/>
              </a:rPr>
              <a:t>do not </a:t>
            </a:r>
            <a:r>
              <a:rPr lang="en-US" sz="2000" dirty="0">
                <a:latin typeface="Trebuchet MS" pitchFamily="-112" charset="0"/>
                <a:ea typeface="Trebuchet MS" pitchFamily="-112" charset="0"/>
                <a:cs typeface="Trebuchet MS" pitchFamily="-112" charset="0"/>
              </a:rPr>
              <a:t>hesitate to contact us. We look forward to working with you soon. Stay safe!</a:t>
            </a:r>
          </a:p>
          <a:p>
            <a:endParaRPr lang="en-US" sz="2000" dirty="0">
              <a:latin typeface="Trebuchet MS" pitchFamily="-112" charset="0"/>
              <a:ea typeface="Trebuchet MS" pitchFamily="-112" charset="0"/>
              <a:cs typeface="Trebuchet MS" pitchFamily="-112" charset="0"/>
            </a:endParaRPr>
          </a:p>
          <a:p>
            <a:r>
              <a:rPr lang="en-US" sz="2000" dirty="0">
                <a:latin typeface="Trebuchet MS" pitchFamily="-112" charset="0"/>
                <a:ea typeface="Trebuchet MS" pitchFamily="-112" charset="0"/>
                <a:cs typeface="Trebuchet MS" pitchFamily="-112" charset="0"/>
              </a:rPr>
              <a:t>Sincerely,</a:t>
            </a:r>
          </a:p>
          <a:p>
            <a:r>
              <a:rPr lang="en-US" sz="2000" dirty="0">
                <a:latin typeface="Trebuchet MS" pitchFamily="-112" charset="0"/>
                <a:ea typeface="Trebuchet MS" pitchFamily="-112" charset="0"/>
                <a:cs typeface="Trebuchet MS" pitchFamily="-112" charset="0"/>
              </a:rPr>
              <a:t>Chris Smith</a:t>
            </a:r>
          </a:p>
        </p:txBody>
      </p:sp>
    </p:spTree>
  </p:cSld>
  <p:clrMapOvr>
    <a:masterClrMapping/>
  </p:clrMapOvr>
  <p:transition spd="med">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Penguin New Logo.eps"/>
          <p:cNvPicPr>
            <a:picLocks noChangeAspect="1"/>
          </p:cNvPicPr>
          <p:nvPr/>
        </p:nvPicPr>
        <p:blipFill>
          <a:blip r:embed="rId2"/>
          <a:srcRect/>
          <a:stretch>
            <a:fillRect/>
          </a:stretch>
        </p:blipFill>
        <p:spPr bwMode="auto">
          <a:xfrm>
            <a:off x="2571750" y="457200"/>
            <a:ext cx="3797300" cy="1905000"/>
          </a:xfrm>
          <a:prstGeom prst="rect">
            <a:avLst/>
          </a:prstGeom>
          <a:noFill/>
          <a:ln w="9525">
            <a:noFill/>
            <a:miter lim="800000"/>
            <a:headEnd/>
            <a:tailEnd/>
          </a:ln>
        </p:spPr>
      </p:pic>
      <p:sp>
        <p:nvSpPr>
          <p:cNvPr id="72707" name="TextBox 3"/>
          <p:cNvSpPr txBox="1">
            <a:spLocks noChangeArrowheads="1"/>
          </p:cNvSpPr>
          <p:nvPr/>
        </p:nvSpPr>
        <p:spPr bwMode="auto">
          <a:xfrm>
            <a:off x="1600200" y="2590800"/>
            <a:ext cx="6248400" cy="3170099"/>
          </a:xfrm>
          <a:prstGeom prst="rect">
            <a:avLst/>
          </a:prstGeom>
          <a:noFill/>
          <a:ln w="9525">
            <a:noFill/>
            <a:miter lim="800000"/>
            <a:headEnd/>
            <a:tailEnd/>
          </a:ln>
        </p:spPr>
        <p:txBody>
          <a:bodyPr>
            <a:prstTxWarp prst="textNoShape">
              <a:avLst/>
            </a:prstTxWarp>
            <a:spAutoFit/>
          </a:bodyPr>
          <a:lstStyle/>
          <a:p>
            <a:pPr algn="ctr"/>
            <a:r>
              <a:rPr lang="en-US" sz="2000" i="1" dirty="0">
                <a:solidFill>
                  <a:schemeClr val="accent1"/>
                </a:solidFill>
                <a:latin typeface="Corbel" pitchFamily="-112" charset="0"/>
              </a:rPr>
              <a:t>Manufactured by:</a:t>
            </a:r>
          </a:p>
          <a:p>
            <a:pPr algn="ctr"/>
            <a:r>
              <a:rPr lang="en-US" sz="2000" b="1" dirty="0">
                <a:latin typeface="Corbel" pitchFamily="-112" charset="0"/>
              </a:rPr>
              <a:t>Weeb Enterprises, LLC</a:t>
            </a:r>
          </a:p>
          <a:p>
            <a:pPr algn="ctr"/>
            <a:r>
              <a:rPr lang="en-US" sz="2000" dirty="0">
                <a:latin typeface="Corbel" pitchFamily="-112" charset="0"/>
              </a:rPr>
              <a:t>P.O. Box 2142</a:t>
            </a:r>
          </a:p>
          <a:p>
            <a:pPr algn="ctr"/>
            <a:r>
              <a:rPr lang="en-US" sz="2000" dirty="0">
                <a:latin typeface="Corbel" pitchFamily="-112" charset="0"/>
              </a:rPr>
              <a:t>McHenry, IL </a:t>
            </a:r>
            <a:r>
              <a:rPr lang="en-US" sz="2000" dirty="0" smtClean="0">
                <a:latin typeface="Corbel" pitchFamily="-112" charset="0"/>
              </a:rPr>
              <a:t>60051</a:t>
            </a:r>
          </a:p>
          <a:p>
            <a:pPr algn="ctr"/>
            <a:r>
              <a:rPr lang="en-US" sz="2000" dirty="0" smtClean="0">
                <a:latin typeface="Corbel" pitchFamily="-112" charset="0"/>
              </a:rPr>
              <a:t>U.S.A.</a:t>
            </a:r>
          </a:p>
          <a:p>
            <a:pPr algn="ctr"/>
            <a:endParaRPr lang="en-US" sz="2000" dirty="0">
              <a:latin typeface="Trebuchet MS" pitchFamily="-112" charset="0"/>
              <a:ea typeface="Trebuchet MS" pitchFamily="-112" charset="0"/>
              <a:cs typeface="Trebuchet MS" pitchFamily="-112" charset="0"/>
            </a:endParaRPr>
          </a:p>
          <a:p>
            <a:pPr algn="ctr"/>
            <a:r>
              <a:rPr lang="en-US" sz="2000" b="1" dirty="0">
                <a:solidFill>
                  <a:srgbClr val="F0AD00"/>
                </a:solidFill>
                <a:latin typeface="Corbel" pitchFamily="-112" charset="0"/>
              </a:rPr>
              <a:t>Phone</a:t>
            </a:r>
            <a:r>
              <a:rPr lang="en-US" sz="2000" b="1" dirty="0">
                <a:latin typeface="Corbel" pitchFamily="-112" charset="0"/>
              </a:rPr>
              <a:t> </a:t>
            </a:r>
            <a:r>
              <a:rPr lang="en-US" sz="2000" dirty="0">
                <a:latin typeface="Corbel" pitchFamily="-112" charset="0"/>
              </a:rPr>
              <a:t>815.861.2625</a:t>
            </a:r>
          </a:p>
          <a:p>
            <a:pPr algn="ctr"/>
            <a:r>
              <a:rPr lang="en-US" sz="2000" b="1" dirty="0">
                <a:solidFill>
                  <a:srgbClr val="F0AD00"/>
                </a:solidFill>
                <a:latin typeface="Corbel" pitchFamily="-112" charset="0"/>
              </a:rPr>
              <a:t>Fax</a:t>
            </a:r>
            <a:r>
              <a:rPr lang="en-US" sz="2000" b="1" dirty="0">
                <a:latin typeface="Corbel" pitchFamily="-112" charset="0"/>
              </a:rPr>
              <a:t> </a:t>
            </a:r>
            <a:r>
              <a:rPr lang="en-US" sz="2000" dirty="0">
                <a:latin typeface="Corbel" pitchFamily="-112" charset="0"/>
              </a:rPr>
              <a:t>815.344.7753</a:t>
            </a:r>
          </a:p>
          <a:p>
            <a:pPr algn="ctr"/>
            <a:r>
              <a:rPr lang="en-US" sz="2000" b="1" dirty="0">
                <a:solidFill>
                  <a:srgbClr val="F0AD00"/>
                </a:solidFill>
                <a:latin typeface="Corbel" pitchFamily="-112" charset="0"/>
              </a:rPr>
              <a:t>Email</a:t>
            </a:r>
            <a:r>
              <a:rPr lang="en-US" sz="2000" b="1" dirty="0">
                <a:latin typeface="Corbel" pitchFamily="-112" charset="0"/>
              </a:rPr>
              <a:t> </a:t>
            </a:r>
            <a:r>
              <a:rPr lang="en-US" sz="2000" dirty="0">
                <a:latin typeface="Corbel" pitchFamily="-112" charset="0"/>
              </a:rPr>
              <a:t>info@weebenterprises.com</a:t>
            </a:r>
          </a:p>
          <a:p>
            <a:pPr algn="ctr"/>
            <a:endParaRPr lang="en-US" sz="2000" dirty="0">
              <a:latin typeface="Trebuchet MS" pitchFamily="-112" charset="0"/>
              <a:ea typeface="Trebuchet MS" pitchFamily="-112" charset="0"/>
              <a:cs typeface="Trebuchet MS" pitchFamily="-112" charset="0"/>
            </a:endParaRPr>
          </a:p>
        </p:txBody>
      </p:sp>
      <p:sp>
        <p:nvSpPr>
          <p:cNvPr id="72708" name="TextBox 4"/>
          <p:cNvSpPr txBox="1">
            <a:spLocks noChangeArrowheads="1"/>
          </p:cNvSpPr>
          <p:nvPr/>
        </p:nvSpPr>
        <p:spPr bwMode="auto">
          <a:xfrm>
            <a:off x="0" y="5638800"/>
            <a:ext cx="9144000" cy="1108075"/>
          </a:xfrm>
          <a:prstGeom prst="rect">
            <a:avLst/>
          </a:prstGeom>
          <a:noFill/>
          <a:ln w="9525">
            <a:noFill/>
            <a:miter lim="800000"/>
            <a:headEnd/>
            <a:tailEnd/>
          </a:ln>
        </p:spPr>
        <p:txBody>
          <a:bodyPr>
            <a:prstTxWarp prst="textNoShape">
              <a:avLst/>
            </a:prstTxWarp>
            <a:spAutoFit/>
          </a:bodyPr>
          <a:lstStyle/>
          <a:p>
            <a:pPr algn="ctr"/>
            <a:r>
              <a:rPr lang="en-US" sz="4800" dirty="0">
                <a:solidFill>
                  <a:srgbClr val="F0AD00"/>
                </a:solidFill>
                <a:latin typeface="Trebuchet MS" pitchFamily="-112" charset="0"/>
                <a:ea typeface="Trebuchet MS" pitchFamily="-112" charset="0"/>
                <a:cs typeface="Trebuchet MS" pitchFamily="-112" charset="0"/>
              </a:rPr>
              <a:t>www.</a:t>
            </a:r>
            <a:r>
              <a:rPr lang="en-US" sz="4800" dirty="0">
                <a:latin typeface="Impact" pitchFamily="-112" charset="0"/>
                <a:ea typeface="Impact" pitchFamily="-112" charset="0"/>
                <a:cs typeface="Impact" pitchFamily="-112" charset="0"/>
              </a:rPr>
              <a:t>ICELADDER</a:t>
            </a:r>
            <a:r>
              <a:rPr lang="en-US" sz="4800" dirty="0">
                <a:solidFill>
                  <a:srgbClr val="F0AD00"/>
                </a:solidFill>
                <a:latin typeface="Trebuchet MS" pitchFamily="-112" charset="0"/>
                <a:ea typeface="Trebuchet MS" pitchFamily="-112" charset="0"/>
                <a:cs typeface="Trebuchet MS" pitchFamily="-112" charset="0"/>
              </a:rPr>
              <a:t>.com</a:t>
            </a:r>
          </a:p>
          <a:p>
            <a:endParaRPr lang="en-US" dirty="0">
              <a:latin typeface="Corbel" pitchFamily="-112" charset="0"/>
            </a:endParaRPr>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sp>
        <p:nvSpPr>
          <p:cNvPr id="18437"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Whether it is an actual incident….</a:t>
            </a:r>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pic>
        <p:nvPicPr>
          <p:cNvPr id="6" name="Picture 5" descr="HPIM0023.JPG"/>
          <p:cNvPicPr>
            <a:picLocks noChangeAspect="1"/>
          </p:cNvPicPr>
          <p:nvPr/>
        </p:nvPicPr>
        <p:blipFill>
          <a:blip r:embed="rId5">
            <a:grayscl/>
          </a:blip>
          <a:stretch>
            <a:fillRect/>
          </a:stretch>
        </p:blipFill>
        <p:spPr>
          <a:xfrm>
            <a:off x="508000" y="2214978"/>
            <a:ext cx="2692400" cy="2019300"/>
          </a:xfrm>
          <a:prstGeom prst="rect">
            <a:avLst/>
          </a:prstGeom>
          <a:ln>
            <a:noFill/>
          </a:ln>
          <a:effectLst>
            <a:softEdge rad="112500"/>
          </a:effectLst>
        </p:spPr>
      </p:pic>
      <p:sp>
        <p:nvSpPr>
          <p:cNvPr id="19462" name="TextBox 11"/>
          <p:cNvSpPr txBox="1">
            <a:spLocks noChangeArrowheads="1"/>
          </p:cNvSpPr>
          <p:nvPr/>
        </p:nvSpPr>
        <p:spPr bwMode="auto">
          <a:xfrm>
            <a:off x="533400" y="6059488"/>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…or a training exercise.</a:t>
            </a:r>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pic>
        <p:nvPicPr>
          <p:cNvPr id="6" name="Picture 5" descr="HPIM0023.JPG"/>
          <p:cNvPicPr>
            <a:picLocks noChangeAspect="1"/>
          </p:cNvPicPr>
          <p:nvPr/>
        </p:nvPicPr>
        <p:blipFill>
          <a:blip r:embed="rId5">
            <a:grayscl/>
          </a:blip>
          <a:stretch>
            <a:fillRect/>
          </a:stretch>
        </p:blipFill>
        <p:spPr>
          <a:xfrm>
            <a:off x="508000" y="2214978"/>
            <a:ext cx="2692400" cy="2019300"/>
          </a:xfrm>
          <a:prstGeom prst="rect">
            <a:avLst/>
          </a:prstGeom>
          <a:ln>
            <a:noFill/>
          </a:ln>
          <a:effectLst>
            <a:softEdge rad="112500"/>
          </a:effectLst>
        </p:spPr>
      </p:pic>
      <p:pic>
        <p:nvPicPr>
          <p:cNvPr id="7" name="Picture 6" descr="HPIM0023.JPG"/>
          <p:cNvPicPr>
            <a:picLocks noChangeAspect="1"/>
          </p:cNvPicPr>
          <p:nvPr/>
        </p:nvPicPr>
        <p:blipFill>
          <a:blip r:embed="rId6">
            <a:grayscl/>
          </a:blip>
          <a:stretch>
            <a:fillRect/>
          </a:stretch>
        </p:blipFill>
        <p:spPr>
          <a:xfrm>
            <a:off x="3200400" y="2220160"/>
            <a:ext cx="2692388" cy="2019291"/>
          </a:xfrm>
          <a:prstGeom prst="rect">
            <a:avLst/>
          </a:prstGeom>
          <a:ln>
            <a:noFill/>
          </a:ln>
          <a:effectLst>
            <a:softEdge rad="112500"/>
          </a:effectLst>
        </p:spPr>
      </p:pic>
      <p:sp>
        <p:nvSpPr>
          <p:cNvPr id="20487" name="TextBox 11"/>
          <p:cNvSpPr txBox="1">
            <a:spLocks noChangeArrowheads="1"/>
          </p:cNvSpPr>
          <p:nvPr/>
        </p:nvSpPr>
        <p:spPr bwMode="auto">
          <a:xfrm>
            <a:off x="304800" y="6045200"/>
            <a:ext cx="84582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Roughly 48% of injuries are strains and sprains.</a:t>
            </a:r>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PIM0023.JPG"/>
          <p:cNvPicPr>
            <a:picLocks noChangeAspect="1"/>
          </p:cNvPicPr>
          <p:nvPr/>
        </p:nvPicPr>
        <p:blipFill>
          <a:blip r:embed="rId2">
            <a:grayscl/>
          </a:blip>
          <a:stretch>
            <a:fillRect/>
          </a:stretch>
        </p:blipFill>
        <p:spPr>
          <a:xfrm>
            <a:off x="508000" y="228601"/>
            <a:ext cx="2692400" cy="2029655"/>
          </a:xfrm>
          <a:prstGeom prst="rect">
            <a:avLst/>
          </a:prstGeom>
          <a:ln>
            <a:noFill/>
          </a:ln>
          <a:effectLst>
            <a:softEdge rad="112500"/>
          </a:effectLst>
        </p:spPr>
      </p:pic>
      <p:pic>
        <p:nvPicPr>
          <p:cNvPr id="4" name="Picture 3" descr="HPIM0023.JPG"/>
          <p:cNvPicPr>
            <a:picLocks noChangeAspect="1"/>
          </p:cNvPicPr>
          <p:nvPr/>
        </p:nvPicPr>
        <p:blipFill>
          <a:blip r:embed="rId3">
            <a:grayscl/>
          </a:blip>
          <a:stretch>
            <a:fillRect/>
          </a:stretch>
        </p:blipFill>
        <p:spPr>
          <a:xfrm>
            <a:off x="3200400" y="238960"/>
            <a:ext cx="2692388" cy="2019291"/>
          </a:xfrm>
          <a:prstGeom prst="rect">
            <a:avLst/>
          </a:prstGeom>
          <a:ln>
            <a:noFill/>
          </a:ln>
          <a:effectLst>
            <a:softEdge rad="112500"/>
          </a:effectLst>
        </p:spPr>
      </p:pic>
      <p:pic>
        <p:nvPicPr>
          <p:cNvPr id="5" name="Picture 4" descr="HPIM0023.JPG"/>
          <p:cNvPicPr>
            <a:picLocks noChangeAspect="1"/>
          </p:cNvPicPr>
          <p:nvPr/>
        </p:nvPicPr>
        <p:blipFill>
          <a:blip r:embed="rId4">
            <a:grayscl/>
          </a:blip>
          <a:stretch>
            <a:fillRect/>
          </a:stretch>
        </p:blipFill>
        <p:spPr>
          <a:xfrm>
            <a:off x="5867400" y="228600"/>
            <a:ext cx="2692400" cy="2019300"/>
          </a:xfrm>
          <a:prstGeom prst="rect">
            <a:avLst/>
          </a:prstGeom>
          <a:ln>
            <a:noFill/>
          </a:ln>
          <a:effectLst>
            <a:softEdge rad="112500"/>
          </a:effectLst>
        </p:spPr>
      </p:pic>
      <p:pic>
        <p:nvPicPr>
          <p:cNvPr id="6" name="Picture 5" descr="HPIM0023.JPG"/>
          <p:cNvPicPr>
            <a:picLocks noChangeAspect="1"/>
          </p:cNvPicPr>
          <p:nvPr/>
        </p:nvPicPr>
        <p:blipFill>
          <a:blip r:embed="rId5">
            <a:grayscl/>
          </a:blip>
          <a:stretch>
            <a:fillRect/>
          </a:stretch>
        </p:blipFill>
        <p:spPr>
          <a:xfrm>
            <a:off x="508000" y="2214978"/>
            <a:ext cx="2692400" cy="2019300"/>
          </a:xfrm>
          <a:prstGeom prst="rect">
            <a:avLst/>
          </a:prstGeom>
          <a:ln>
            <a:noFill/>
          </a:ln>
          <a:effectLst>
            <a:softEdge rad="112500"/>
          </a:effectLst>
        </p:spPr>
      </p:pic>
      <p:pic>
        <p:nvPicPr>
          <p:cNvPr id="7" name="Picture 6" descr="HPIM0023.JPG"/>
          <p:cNvPicPr>
            <a:picLocks noChangeAspect="1"/>
          </p:cNvPicPr>
          <p:nvPr/>
        </p:nvPicPr>
        <p:blipFill>
          <a:blip r:embed="rId6">
            <a:grayscl/>
          </a:blip>
          <a:stretch>
            <a:fillRect/>
          </a:stretch>
        </p:blipFill>
        <p:spPr>
          <a:xfrm>
            <a:off x="3200400" y="2220160"/>
            <a:ext cx="2692388" cy="2019291"/>
          </a:xfrm>
          <a:prstGeom prst="rect">
            <a:avLst/>
          </a:prstGeom>
          <a:ln>
            <a:noFill/>
          </a:ln>
          <a:effectLst>
            <a:softEdge rad="112500"/>
          </a:effectLst>
        </p:spPr>
      </p:pic>
      <p:pic>
        <p:nvPicPr>
          <p:cNvPr id="8" name="Picture 7" descr="HPIM0023.JPG"/>
          <p:cNvPicPr>
            <a:picLocks noChangeAspect="1"/>
          </p:cNvPicPr>
          <p:nvPr/>
        </p:nvPicPr>
        <p:blipFill>
          <a:blip r:embed="rId7">
            <a:grayscl/>
          </a:blip>
          <a:stretch>
            <a:fillRect/>
          </a:stretch>
        </p:blipFill>
        <p:spPr>
          <a:xfrm>
            <a:off x="5867400" y="2209800"/>
            <a:ext cx="2692400" cy="2019300"/>
          </a:xfrm>
          <a:prstGeom prst="rect">
            <a:avLst/>
          </a:prstGeom>
          <a:ln>
            <a:noFill/>
          </a:ln>
          <a:effectLst>
            <a:softEdge rad="112500"/>
          </a:effectLst>
        </p:spPr>
      </p:pic>
      <p:sp>
        <p:nvSpPr>
          <p:cNvPr id="21512" name="TextBox 12"/>
          <p:cNvSpPr txBox="1">
            <a:spLocks noChangeArrowheads="1"/>
          </p:cNvSpPr>
          <p:nvPr/>
        </p:nvSpPr>
        <p:spPr bwMode="auto">
          <a:xfrm>
            <a:off x="533400" y="6019800"/>
            <a:ext cx="7924800" cy="584200"/>
          </a:xfrm>
          <a:prstGeom prst="rect">
            <a:avLst/>
          </a:prstGeom>
          <a:noFill/>
          <a:ln w="9525">
            <a:noFill/>
            <a:miter lim="800000"/>
            <a:headEnd/>
            <a:tailEnd/>
          </a:ln>
        </p:spPr>
        <p:txBody>
          <a:bodyPr>
            <a:prstTxWarp prst="textNoShape">
              <a:avLst/>
            </a:prstTxWarp>
            <a:spAutoFit/>
          </a:bodyPr>
          <a:lstStyle/>
          <a:p>
            <a:pPr algn="ctr"/>
            <a:r>
              <a:rPr lang="en-US" sz="3200" dirty="0">
                <a:latin typeface="Times New Roman" pitchFamily="-112" charset="0"/>
                <a:ea typeface="Times New Roman" pitchFamily="-112" charset="0"/>
                <a:cs typeface="Times New Roman" pitchFamily="-112" charset="0"/>
              </a:rPr>
              <a:t>Dangerous conditions can lead to….</a:t>
            </a:r>
          </a:p>
        </p:txBody>
      </p:sp>
    </p:spTree>
  </p:cSld>
  <p:clrMapOvr>
    <a:masterClrMapping/>
  </p:clrMapOvr>
  <p:transition spd="med">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Exhibit.thmx</Template>
  <TotalTime>487</TotalTime>
  <Words>2071</Words>
  <Application>Microsoft Macintosh PowerPoint</Application>
  <PresentationFormat>On-screen Show (4:3)</PresentationFormat>
  <Paragraphs>291</Paragraphs>
  <Slides>59</Slides>
  <Notes>0</Notes>
  <HiddenSlides>0</HiddenSlides>
  <MMClips>0</MMClips>
  <ScaleCrop>false</ScaleCrop>
  <HeadingPairs>
    <vt:vector size="4" baseType="variant">
      <vt:variant>
        <vt:lpstr>Design Template</vt:lpstr>
      </vt:variant>
      <vt:variant>
        <vt:i4>1</vt:i4>
      </vt:variant>
      <vt:variant>
        <vt:lpstr>Slide Titles</vt:lpstr>
      </vt:variant>
      <vt:variant>
        <vt:i4>59</vt:i4>
      </vt:variant>
    </vt:vector>
  </HeadingPairs>
  <TitlesOfParts>
    <vt:vector size="60" baseType="lpstr">
      <vt:lpstr>Module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Low Cost of Ownership</vt:lpstr>
      <vt:lpstr>Easy To Maintain and Use</vt:lpstr>
      <vt:lpstr>Easy To Maintain and Use</vt:lpstr>
      <vt:lpstr>Easy To Maintain and Use</vt:lpstr>
      <vt:lpstr>Easy To Maintain and Use</vt:lpstr>
      <vt:lpstr>Specifications</vt:lpstr>
      <vt:lpstr>Specifications</vt:lpstr>
      <vt:lpstr>Quick Set-up</vt:lpstr>
      <vt:lpstr>Quick Set-up</vt:lpstr>
      <vt:lpstr>Quick Set-up</vt:lpstr>
      <vt:lpstr>Quick Set-up</vt:lpstr>
      <vt:lpstr>Quick Set-up</vt:lpstr>
      <vt:lpstr>Quick Set-up</vt:lpstr>
      <vt:lpstr>Quick Set-up</vt:lpstr>
      <vt:lpstr>Quick Set-up</vt:lpstr>
      <vt:lpstr>Quick Set-up</vt:lpstr>
      <vt:lpstr>Quick Set-up</vt:lpstr>
      <vt:lpstr>Quick Set-up</vt:lpstr>
      <vt:lpstr>Quick Set-up</vt:lpstr>
      <vt:lpstr>Quick Set-up</vt:lpstr>
      <vt:lpstr>Quick Set-up</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Ice Operations</vt:lpstr>
      <vt:lpstr>Versatility – Pier Operations</vt:lpstr>
      <vt:lpstr>Versatility – Pier Operations</vt:lpstr>
      <vt:lpstr>Versatility – Pier Operations</vt:lpstr>
      <vt:lpstr>Versatility – Boat Operations</vt:lpstr>
      <vt:lpstr>Testimonials</vt:lpstr>
      <vt:lpstr>Exclusive Limited Life Time Warranty</vt:lpstr>
      <vt:lpstr>Slide 58</vt:lpstr>
      <vt:lpstr>Slide 59</vt:lpstr>
    </vt:vector>
  </TitlesOfParts>
  <Company>Weeb Enterprises,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Office 2004 Test Drive User</dc:creator>
  <cp:keywords/>
  <cp:lastModifiedBy>Office 2004 Test Drive User</cp:lastModifiedBy>
  <cp:revision>35</cp:revision>
  <dcterms:created xsi:type="dcterms:W3CDTF">2009-07-15T18:03:10Z</dcterms:created>
  <dcterms:modified xsi:type="dcterms:W3CDTF">2009-07-15T18:05:14Z</dcterms:modified>
</cp:coreProperties>
</file>